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5" r:id="rId2"/>
    <p:sldId id="266" r:id="rId3"/>
    <p:sldId id="267" r:id="rId4"/>
    <p:sldId id="260" r:id="rId5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4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0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C5F6799-A859-122A-478B-4ECE46108C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C3EE901-CE87-FCFF-3993-14064AC8C06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7733" y="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2C8E4-2F8C-42AD-8FCF-90056424A8ED}" type="datetimeFigureOut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E8A946-48F9-2B32-CA70-7284D1E406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BC3DEA3-E4F1-940E-E441-169D6E539C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0BF89-C6B1-4875-B0FA-6F0F1B2A9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3158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992" cy="337520"/>
          </a:xfrm>
          <a:prstGeom prst="rect">
            <a:avLst/>
          </a:prstGeom>
        </p:spPr>
        <p:txBody>
          <a:bodyPr vert="horz" lIns="87563" tIns="43781" rIns="87563" bIns="4378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119" y="0"/>
            <a:ext cx="4275992" cy="337520"/>
          </a:xfrm>
          <a:prstGeom prst="rect">
            <a:avLst/>
          </a:prstGeom>
        </p:spPr>
        <p:txBody>
          <a:bodyPr vert="horz" lIns="87563" tIns="43781" rIns="87563" bIns="43781" rtlCol="0"/>
          <a:lstStyle>
            <a:lvl1pPr algn="r">
              <a:defRPr sz="1100"/>
            </a:lvl1pPr>
          </a:lstStyle>
          <a:p>
            <a:fld id="{0C42167A-2D05-4C02-84B8-0317FCE0B3EB}" type="datetimeFigureOut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018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63" tIns="43781" rIns="87563" bIns="4378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5750" y="3241443"/>
            <a:ext cx="7894815" cy="2652089"/>
          </a:xfrm>
          <a:prstGeom prst="rect">
            <a:avLst/>
          </a:prstGeom>
        </p:spPr>
        <p:txBody>
          <a:bodyPr vert="horz" lIns="87563" tIns="43781" rIns="87563" bIns="4378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8244"/>
            <a:ext cx="4275992" cy="337520"/>
          </a:xfrm>
          <a:prstGeom prst="rect">
            <a:avLst/>
          </a:prstGeom>
        </p:spPr>
        <p:txBody>
          <a:bodyPr vert="horz" lIns="87563" tIns="43781" rIns="87563" bIns="4378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119" y="6398244"/>
            <a:ext cx="4275992" cy="337520"/>
          </a:xfrm>
          <a:prstGeom prst="rect">
            <a:avLst/>
          </a:prstGeom>
        </p:spPr>
        <p:txBody>
          <a:bodyPr vert="horz" lIns="87563" tIns="43781" rIns="87563" bIns="43781" rtlCol="0" anchor="b"/>
          <a:lstStyle>
            <a:lvl1pPr algn="r">
              <a:defRPr sz="1100"/>
            </a:lvl1pPr>
          </a:lstStyle>
          <a:p>
            <a:fld id="{67F9E38F-B61C-4144-B1B4-5149D9959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8097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飲食店向け</a:t>
            </a:r>
          </a:p>
        </p:txBody>
      </p:sp>
    </p:spTree>
    <p:extLst>
      <p:ext uri="{BB962C8B-B14F-4D97-AF65-F5344CB8AC3E}">
        <p14:creationId xmlns:p14="http://schemas.microsoft.com/office/powerpoint/2010/main" val="3858347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飲食店向け</a:t>
            </a:r>
          </a:p>
        </p:txBody>
      </p:sp>
    </p:spTree>
    <p:extLst>
      <p:ext uri="{BB962C8B-B14F-4D97-AF65-F5344CB8AC3E}">
        <p14:creationId xmlns:p14="http://schemas.microsoft.com/office/powerpoint/2010/main" val="2842067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飲食店向け</a:t>
            </a:r>
          </a:p>
        </p:txBody>
      </p:sp>
    </p:spTree>
    <p:extLst>
      <p:ext uri="{BB962C8B-B14F-4D97-AF65-F5344CB8AC3E}">
        <p14:creationId xmlns:p14="http://schemas.microsoft.com/office/powerpoint/2010/main" val="1396889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テイクアウト、イートイン向け</a:t>
            </a:r>
          </a:p>
        </p:txBody>
      </p:sp>
    </p:spTree>
    <p:extLst>
      <p:ext uri="{BB962C8B-B14F-4D97-AF65-F5344CB8AC3E}">
        <p14:creationId xmlns:p14="http://schemas.microsoft.com/office/powerpoint/2010/main" val="406728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584B5D-263B-73BB-2161-EE42C44CF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B8B7529-7267-F779-8135-068C1352A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C6B306-F823-A6F2-272D-48E0B7AB8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B521-6015-4C95-A1E3-A85FE089B4DC}" type="datetime1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8AA61-2825-39DC-D8CA-A44DC8B25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C251F9-25F4-B682-CFE8-799680658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62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1759E2-ABD2-93CE-AF5A-8C1918CD5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0A4D992-6957-DC30-71C3-A58F2BE25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B65EE7-0103-F2AA-9BBA-F1F940AFF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21BE-D199-4BD7-8A20-D18BFFCF2FD6}" type="datetime1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509C5D-6D26-64F7-9551-4C85AE5A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9C67CE-FEE4-3341-D5E6-028AE851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68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0571C59-7C0C-6BF2-988B-DC358E4A39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DF2275-82B0-D75B-751F-9A9BFC110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1C439D-DF92-815E-759A-EB9BCE381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57C0-7F9A-490A-BAFA-E27B4AEE469C}" type="datetime1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D67450-D48E-42BA-3475-0607883C8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3A14FC-1C7A-D138-28D3-BA77E752F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73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A9EF67-890B-640E-DDEA-C602A9F6F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7693E4-BD30-A327-4B17-15DE579C4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937B88-7A53-ED5D-8E17-3AD7063B9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8761-AA7F-461A-9245-793573A528E8}" type="datetime1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7FE769-8717-6F9B-F6D0-481786B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22D2A3-BE04-6352-956C-AE088F34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38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5857BF-E649-C3BA-C011-17CA4FF6F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1AE6A6-848F-2D14-B296-269755405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142909-2838-FF5F-E1AE-CDADB4AA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D3F5-BD45-44E2-8690-639AA7F9A77A}" type="datetime1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131C36-2543-DF42-067D-DD0D6686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BF9B20-913E-B34E-B11B-1A218D3C5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30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EAEE51-1F55-6F40-312B-9C4E916BA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D79D57-E6B9-FFE7-B516-95D89635E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50D047-C45C-83C7-47B3-831025BF7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543FAE-0443-5BD7-065A-8B3DC1782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098E1-BF61-46A7-B36D-A4AE87BC2420}" type="datetime1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EF8EB3-22F6-F1AD-0F47-1C70067D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6A78E7-2A65-A900-E7F7-77A2A59CB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78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AB9A4F-05BE-20AB-A837-52A8AA4A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1FD24C-FB9E-8316-9B16-2B84C0527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46BC72-63F2-2794-FFFA-23E056C98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A20B60-A419-8732-0F7C-55178638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6749AA-AEB1-1A61-5C86-ECF4004DC6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53D031-31B6-68D2-7AAF-7B579B74F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774C-3052-4209-9FAD-8042B68D047F}" type="datetime1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BBC6CC0-473F-1D97-A76B-3ACAA6B22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13E60B1-3E7C-A58F-DAC7-6E4948B6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19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18D34-9A2B-712B-AB9C-4EEEF3E8D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1D629C-28FC-53A8-0EFC-C1E98DA8F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F207-AFB1-46F7-811E-5C5F32611381}" type="datetime1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C7ADF2-FF7D-22D8-5646-10B48AEB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75EC1C2-2F7F-96B7-A9B3-DF316D29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25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4D394FC-B4AD-1F4E-206E-3BD66907D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37CC-73FC-4C5D-90EE-5A70ADA8ED53}" type="datetime1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2C55C61-B650-9A42-3084-717B4EC09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4C190E-E18D-9CA1-C996-24862329A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585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67DB97-7EA2-BFB2-9224-075352E78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5C6259-B59B-3B8F-A000-1F866B085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99FBFC-130B-03BD-E8A9-B477490BE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C653EA-F4F9-E0EF-77FC-C3A439779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7E7C-2AB1-4105-9057-2ECF3E00B34E}" type="datetime1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39A38C-1A44-D49E-4AEB-28BA7B49A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2926FF-7307-584B-E031-4654C341C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09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A4320-C2C7-1853-9C6F-17AC7A0A6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5DD138A-41CC-9BBB-E94E-2E445F5C76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64F160E-C606-3695-43A5-83CDCC792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2E6CAE-D370-B325-7EAF-A03748275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A2FE-711D-45BD-A037-969FC925CAE2}" type="datetime1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DEFB51-1815-6236-C9EA-93A518354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D2330A-E69B-8717-B8E6-38249C6D4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30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AAB2C26-F999-8EB6-9623-A1E626FB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203244-CD26-5C77-4D33-F879FA855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5A8F34-E756-36FA-4A72-A3F0882A7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15545-654F-4308-B2BE-82C4F844CA62}" type="datetime1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94204-D5B5-7F3C-2D53-8CF6ADC3FC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5721BC-E613-C2A1-6698-34253DF29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05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sv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sv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2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A84BCA-1DF0-D992-95A1-886A629DD0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3ED61A7-4707-3FB1-E6C8-0F2F40496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7855" y="161462"/>
            <a:ext cx="3765389" cy="91359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ja-JP" sz="2800" b="1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POINTING</a:t>
            </a:r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pPr algn="l"/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communication sheet</a:t>
            </a:r>
            <a:endParaRPr kumimoji="1" lang="ja-JP" altLang="en-US" sz="28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19A74E2-687E-35A9-527D-485C55FF6452}"/>
              </a:ext>
            </a:extLst>
          </p:cNvPr>
          <p:cNvSpPr/>
          <p:nvPr/>
        </p:nvSpPr>
        <p:spPr>
          <a:xfrm>
            <a:off x="381001" y="110981"/>
            <a:ext cx="4308764" cy="803419"/>
          </a:xfrm>
          <a:prstGeom prst="roundRect">
            <a:avLst>
              <a:gd name="adj" fmla="val 3736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3CE6E6F-63E4-2EA9-79CE-7EA1BC6C5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311" y="90675"/>
            <a:ext cx="4627653" cy="921183"/>
          </a:xfrm>
        </p:spPr>
        <p:txBody>
          <a:bodyPr anchor="ctr">
            <a:normAutofit/>
          </a:bodyPr>
          <a:lstStyle/>
          <a:p>
            <a:r>
              <a:rPr kumimoji="1" lang="ja-JP" altLang="en-US" sz="4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指さしシート</a:t>
            </a:r>
            <a:r>
              <a:rPr lang="ja-JP" altLang="en-US" sz="4900" dirty="0"/>
              <a:t>☝</a:t>
            </a:r>
            <a:endParaRPr kumimoji="1" lang="ja-JP" altLang="en-US" sz="4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55CAA420-6C33-B9BE-5856-26A3705AE579}"/>
              </a:ext>
            </a:extLst>
          </p:cNvPr>
          <p:cNvSpPr/>
          <p:nvPr/>
        </p:nvSpPr>
        <p:spPr>
          <a:xfrm>
            <a:off x="321231" y="59516"/>
            <a:ext cx="4437805" cy="921183"/>
          </a:xfrm>
          <a:prstGeom prst="roundRect">
            <a:avLst>
              <a:gd name="adj" fmla="val 37360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吹き出し: 角を丸めた四角形 48">
            <a:extLst>
              <a:ext uri="{FF2B5EF4-FFF2-40B4-BE49-F238E27FC236}">
                <a16:creationId xmlns:a16="http://schemas.microsoft.com/office/drawing/2014/main" id="{D9D574C6-2D94-A53E-58AD-0725224C01D2}"/>
              </a:ext>
            </a:extLst>
          </p:cNvPr>
          <p:cNvSpPr/>
          <p:nvPr/>
        </p:nvSpPr>
        <p:spPr>
          <a:xfrm>
            <a:off x="9184189" y="29578"/>
            <a:ext cx="2885818" cy="989745"/>
          </a:xfrm>
          <a:prstGeom prst="wedgeRoundRectCallout">
            <a:avLst>
              <a:gd name="adj1" fmla="val -60215"/>
              <a:gd name="adj2" fmla="val -11312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DBE477FC-EB81-5877-F25F-2ABA18376A66}"/>
              </a:ext>
            </a:extLst>
          </p:cNvPr>
          <p:cNvSpPr txBox="1">
            <a:spLocks/>
          </p:cNvSpPr>
          <p:nvPr/>
        </p:nvSpPr>
        <p:spPr>
          <a:xfrm>
            <a:off x="8971515" y="121721"/>
            <a:ext cx="2401744" cy="92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来店編</a:t>
            </a:r>
            <a:endParaRPr lang="en-US" altLang="ja-JP" sz="3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2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Visit</a:t>
            </a:r>
            <a:endParaRPr lang="ja-JP" altLang="en-US" sz="2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C0FFB1A7-45E4-E44E-9FBA-0A56CB37B7D5}"/>
              </a:ext>
            </a:extLst>
          </p:cNvPr>
          <p:cNvGrpSpPr/>
          <p:nvPr/>
        </p:nvGrpSpPr>
        <p:grpSpPr>
          <a:xfrm>
            <a:off x="8007518" y="48702"/>
            <a:ext cx="857456" cy="943442"/>
            <a:chOff x="8655224" y="66539"/>
            <a:chExt cx="857456" cy="943442"/>
          </a:xfrm>
          <a:solidFill>
            <a:srgbClr val="FF6600"/>
          </a:solidFill>
        </p:grpSpPr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A20C8C7B-F800-6C60-68DD-8DBD236BE3C2}"/>
                </a:ext>
              </a:extLst>
            </p:cNvPr>
            <p:cNvSpPr/>
            <p:nvPr/>
          </p:nvSpPr>
          <p:spPr>
            <a:xfrm>
              <a:off x="9204025" y="151730"/>
              <a:ext cx="235528" cy="235383"/>
            </a:xfrm>
            <a:prstGeom prst="ellipse">
              <a:avLst/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四角形: 角を丸くする 50">
              <a:extLst>
                <a:ext uri="{FF2B5EF4-FFF2-40B4-BE49-F238E27FC236}">
                  <a16:creationId xmlns:a16="http://schemas.microsoft.com/office/drawing/2014/main" id="{19572D6D-174D-EC2B-7B42-C6D573F79B99}"/>
                </a:ext>
              </a:extLst>
            </p:cNvPr>
            <p:cNvSpPr/>
            <p:nvPr/>
          </p:nvSpPr>
          <p:spPr>
            <a:xfrm>
              <a:off x="9150331" y="396142"/>
              <a:ext cx="208142" cy="428126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四角形: 角を丸くする 51">
              <a:extLst>
                <a:ext uri="{FF2B5EF4-FFF2-40B4-BE49-F238E27FC236}">
                  <a16:creationId xmlns:a16="http://schemas.microsoft.com/office/drawing/2014/main" id="{4B0F2F01-4E74-3B96-704E-832F3B7A31EB}"/>
                </a:ext>
              </a:extLst>
            </p:cNvPr>
            <p:cNvSpPr/>
            <p:nvPr/>
          </p:nvSpPr>
          <p:spPr>
            <a:xfrm rot="7164563" flipH="1">
              <a:off x="9065265" y="203906"/>
              <a:ext cx="93405" cy="338478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四角形: 角を丸くする 52">
              <a:extLst>
                <a:ext uri="{FF2B5EF4-FFF2-40B4-BE49-F238E27FC236}">
                  <a16:creationId xmlns:a16="http://schemas.microsoft.com/office/drawing/2014/main" id="{DE60E332-8D50-1015-F1EE-80BC8E504627}"/>
                </a:ext>
              </a:extLst>
            </p:cNvPr>
            <p:cNvSpPr/>
            <p:nvPr/>
          </p:nvSpPr>
          <p:spPr>
            <a:xfrm flipH="1">
              <a:off x="9150331" y="620467"/>
              <a:ext cx="87036" cy="389514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四角形: 角を丸くする 53">
              <a:extLst>
                <a:ext uri="{FF2B5EF4-FFF2-40B4-BE49-F238E27FC236}">
                  <a16:creationId xmlns:a16="http://schemas.microsoft.com/office/drawing/2014/main" id="{DFC15108-8FC6-7441-4B8D-A171B172FDDE}"/>
                </a:ext>
              </a:extLst>
            </p:cNvPr>
            <p:cNvSpPr/>
            <p:nvPr/>
          </p:nvSpPr>
          <p:spPr>
            <a:xfrm flipH="1">
              <a:off x="9276425" y="619226"/>
              <a:ext cx="87036" cy="389514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四角形: 角を丸くする 54">
              <a:extLst>
                <a:ext uri="{FF2B5EF4-FFF2-40B4-BE49-F238E27FC236}">
                  <a16:creationId xmlns:a16="http://schemas.microsoft.com/office/drawing/2014/main" id="{CA0C2907-D18A-690A-2399-518120805847}"/>
                </a:ext>
              </a:extLst>
            </p:cNvPr>
            <p:cNvSpPr/>
            <p:nvPr/>
          </p:nvSpPr>
          <p:spPr>
            <a:xfrm rot="7771281" flipH="1">
              <a:off x="9348446" y="404749"/>
              <a:ext cx="81055" cy="247412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1DCA5865-4DCC-C68D-FCAE-60FAED970240}"/>
                </a:ext>
              </a:extLst>
            </p:cNvPr>
            <p:cNvCxnSpPr>
              <a:cxnSpLocks/>
            </p:cNvCxnSpPr>
            <p:nvPr/>
          </p:nvCxnSpPr>
          <p:spPr>
            <a:xfrm>
              <a:off x="8697112" y="66539"/>
              <a:ext cx="160411" cy="121182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07F7D5CB-8D54-0A91-A524-C0D4CE7BBD85}"/>
                </a:ext>
              </a:extLst>
            </p:cNvPr>
            <p:cNvCxnSpPr>
              <a:cxnSpLocks/>
            </p:cNvCxnSpPr>
            <p:nvPr/>
          </p:nvCxnSpPr>
          <p:spPr>
            <a:xfrm>
              <a:off x="8664934" y="239728"/>
              <a:ext cx="160411" cy="30282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8AC164AF-7980-5B73-1F09-5557A1EEB0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5224" y="373145"/>
              <a:ext cx="184776" cy="50826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C9723C0-6256-9566-6384-A9EB0FAA3BAB}"/>
              </a:ext>
            </a:extLst>
          </p:cNvPr>
          <p:cNvGrpSpPr/>
          <p:nvPr/>
        </p:nvGrpSpPr>
        <p:grpSpPr>
          <a:xfrm>
            <a:off x="10156106" y="1787226"/>
            <a:ext cx="1911486" cy="1310555"/>
            <a:chOff x="205521" y="2500122"/>
            <a:chExt cx="2632366" cy="1357527"/>
          </a:xfrm>
        </p:grpSpPr>
        <p:sp>
          <p:nvSpPr>
            <p:cNvPr id="76" name="四角形: 角を丸くする 75">
              <a:extLst>
                <a:ext uri="{FF2B5EF4-FFF2-40B4-BE49-F238E27FC236}">
                  <a16:creationId xmlns:a16="http://schemas.microsoft.com/office/drawing/2014/main" id="{50BC7908-DE9F-EA8E-CA7D-BCD0258B95BA}"/>
                </a:ext>
              </a:extLst>
            </p:cNvPr>
            <p:cNvSpPr/>
            <p:nvPr/>
          </p:nvSpPr>
          <p:spPr>
            <a:xfrm>
              <a:off x="205521" y="2500122"/>
              <a:ext cx="2632366" cy="1264914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60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○</a:t>
              </a: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8FA30A9E-5615-2F14-0277-211EBD49F5EC}"/>
                </a:ext>
              </a:extLst>
            </p:cNvPr>
            <p:cNvSpPr txBox="1"/>
            <p:nvPr/>
          </p:nvSpPr>
          <p:spPr>
            <a:xfrm>
              <a:off x="425246" y="3315438"/>
              <a:ext cx="2151467" cy="542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1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yes / good / it is</a:t>
              </a:r>
              <a:endParaRPr kumimoji="1" lang="ja-JP" altLang="en-US" sz="11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65C8AE12-B98E-97CF-718D-2609E03774DA}"/>
              </a:ext>
            </a:extLst>
          </p:cNvPr>
          <p:cNvGrpSpPr/>
          <p:nvPr/>
        </p:nvGrpSpPr>
        <p:grpSpPr>
          <a:xfrm>
            <a:off x="10161279" y="3539274"/>
            <a:ext cx="1911486" cy="1384625"/>
            <a:chOff x="145420" y="2979344"/>
            <a:chExt cx="2272133" cy="1603522"/>
          </a:xfrm>
        </p:grpSpPr>
        <p:sp>
          <p:nvSpPr>
            <p:cNvPr id="92" name="四角形: 角を丸くする 91">
              <a:extLst>
                <a:ext uri="{FF2B5EF4-FFF2-40B4-BE49-F238E27FC236}">
                  <a16:creationId xmlns:a16="http://schemas.microsoft.com/office/drawing/2014/main" id="{86808F6C-CCDC-CE14-5B72-9E0CFAE1E3B8}"/>
                </a:ext>
              </a:extLst>
            </p:cNvPr>
            <p:cNvSpPr/>
            <p:nvPr/>
          </p:nvSpPr>
          <p:spPr>
            <a:xfrm>
              <a:off x="145420" y="2979344"/>
              <a:ext cx="2272133" cy="1382501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altLang="ja-JP" sz="72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×</a:t>
              </a:r>
              <a:endParaRPr kumimoji="1" lang="ja-JP" altLang="en-US" sz="72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D4E762E1-5DE3-F1DD-D475-2417B4C8FEB1}"/>
                </a:ext>
              </a:extLst>
            </p:cNvPr>
            <p:cNvSpPr txBox="1"/>
            <p:nvPr/>
          </p:nvSpPr>
          <p:spPr>
            <a:xfrm>
              <a:off x="301844" y="3990250"/>
              <a:ext cx="2109560" cy="592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no / not good / it's not</a:t>
              </a:r>
              <a:endParaRPr kumimoji="1" lang="ja-JP" altLang="en-US" sz="11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12" name="AutoShape 2" descr="さまざまな支払い方法のアイコンセット - モバイル決済のベクターアート素材や画像を多数ご用意 - モバイル決済, 非接触型決済, アイコン ...">
            <a:extLst>
              <a:ext uri="{FF2B5EF4-FFF2-40B4-BE49-F238E27FC236}">
                <a16:creationId xmlns:a16="http://schemas.microsoft.com/office/drawing/2014/main" id="{223501E8-BED7-F91E-BFCE-5BF26BC099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33034" y="329607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065EFB2F-AB5D-0B88-2503-929B9697C5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3946" y="98140"/>
            <a:ext cx="643995" cy="887960"/>
          </a:xfrm>
          <a:prstGeom prst="rect">
            <a:avLst/>
          </a:prstGeom>
        </p:spPr>
      </p:pic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05D8E78D-3E4D-0363-7522-64401D520863}"/>
              </a:ext>
            </a:extLst>
          </p:cNvPr>
          <p:cNvGrpSpPr/>
          <p:nvPr/>
        </p:nvGrpSpPr>
        <p:grpSpPr>
          <a:xfrm>
            <a:off x="10136864" y="5223158"/>
            <a:ext cx="1960317" cy="1430476"/>
            <a:chOff x="1129144" y="1296361"/>
            <a:chExt cx="1643581" cy="1069575"/>
          </a:xfrm>
        </p:grpSpPr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26DF9C68-3FD0-04B5-9F9E-B7D482AB005E}"/>
                </a:ext>
              </a:extLst>
            </p:cNvPr>
            <p:cNvSpPr/>
            <p:nvPr/>
          </p:nvSpPr>
          <p:spPr>
            <a:xfrm>
              <a:off x="1129144" y="1296361"/>
              <a:ext cx="1643581" cy="1069575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kumimoji="1" lang="ja-JP" altLang="en-US" sz="60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E2217A87-2915-48FF-CEC4-1AC6B1E042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32255" y="1395515"/>
              <a:ext cx="1544587" cy="800304"/>
            </a:xfrm>
            <a:prstGeom prst="rect">
              <a:avLst/>
            </a:prstGeom>
          </p:spPr>
        </p:pic>
      </p:grp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6202EC6E-2410-D547-C544-267B389028FA}"/>
              </a:ext>
            </a:extLst>
          </p:cNvPr>
          <p:cNvSpPr/>
          <p:nvPr/>
        </p:nvSpPr>
        <p:spPr>
          <a:xfrm>
            <a:off x="6054326" y="6240799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9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AB9C448B-5161-A5C1-9DF7-C9EEACEB2CA2}"/>
              </a:ext>
            </a:extLst>
          </p:cNvPr>
          <p:cNvSpPr/>
          <p:nvPr/>
        </p:nvSpPr>
        <p:spPr>
          <a:xfrm>
            <a:off x="5406676" y="6244200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8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8" name="四角形: 角を丸くする 97">
            <a:extLst>
              <a:ext uri="{FF2B5EF4-FFF2-40B4-BE49-F238E27FC236}">
                <a16:creationId xmlns:a16="http://schemas.microsoft.com/office/drawing/2014/main" id="{241BF5B2-41BD-2594-579A-0F6578AE7709}"/>
              </a:ext>
            </a:extLst>
          </p:cNvPr>
          <p:cNvSpPr/>
          <p:nvPr/>
        </p:nvSpPr>
        <p:spPr>
          <a:xfrm>
            <a:off x="4776474" y="6255601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7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9" name="四角形: 角を丸くする 98">
            <a:extLst>
              <a:ext uri="{FF2B5EF4-FFF2-40B4-BE49-F238E27FC236}">
                <a16:creationId xmlns:a16="http://schemas.microsoft.com/office/drawing/2014/main" id="{DB1F9214-B15D-1F3F-1F90-01C0BA8F86DC}"/>
              </a:ext>
            </a:extLst>
          </p:cNvPr>
          <p:cNvSpPr/>
          <p:nvPr/>
        </p:nvSpPr>
        <p:spPr>
          <a:xfrm>
            <a:off x="4137705" y="6255601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6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AB79F460-0A99-7DE6-4BD2-B21FACFC251A}"/>
              </a:ext>
            </a:extLst>
          </p:cNvPr>
          <p:cNvSpPr/>
          <p:nvPr/>
        </p:nvSpPr>
        <p:spPr>
          <a:xfrm>
            <a:off x="3484748" y="6255601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5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1" name="四角形: 角を丸くする 100">
            <a:extLst>
              <a:ext uri="{FF2B5EF4-FFF2-40B4-BE49-F238E27FC236}">
                <a16:creationId xmlns:a16="http://schemas.microsoft.com/office/drawing/2014/main" id="{CECC9779-4918-18F2-B02C-9CA344755964}"/>
              </a:ext>
            </a:extLst>
          </p:cNvPr>
          <p:cNvSpPr/>
          <p:nvPr/>
        </p:nvSpPr>
        <p:spPr>
          <a:xfrm>
            <a:off x="2825695" y="6255601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4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2" name="四角形: 角を丸くする 101">
            <a:extLst>
              <a:ext uri="{FF2B5EF4-FFF2-40B4-BE49-F238E27FC236}">
                <a16:creationId xmlns:a16="http://schemas.microsoft.com/office/drawing/2014/main" id="{77551921-2507-247D-CA06-2D08DA4FB08F}"/>
              </a:ext>
            </a:extLst>
          </p:cNvPr>
          <p:cNvSpPr/>
          <p:nvPr/>
        </p:nvSpPr>
        <p:spPr>
          <a:xfrm>
            <a:off x="2181301" y="6255601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3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3" name="四角形: 角を丸くする 102">
            <a:extLst>
              <a:ext uri="{FF2B5EF4-FFF2-40B4-BE49-F238E27FC236}">
                <a16:creationId xmlns:a16="http://schemas.microsoft.com/office/drawing/2014/main" id="{EB9AFE9C-BB26-4FE2-B643-19AE4E6A7A29}"/>
              </a:ext>
            </a:extLst>
          </p:cNvPr>
          <p:cNvSpPr/>
          <p:nvPr/>
        </p:nvSpPr>
        <p:spPr>
          <a:xfrm>
            <a:off x="1545070" y="6263010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4" name="四角形: 角を丸くする 103">
            <a:extLst>
              <a:ext uri="{FF2B5EF4-FFF2-40B4-BE49-F238E27FC236}">
                <a16:creationId xmlns:a16="http://schemas.microsoft.com/office/drawing/2014/main" id="{4759C9CE-2FDC-65E3-B887-7D2BAA93C19B}"/>
              </a:ext>
            </a:extLst>
          </p:cNvPr>
          <p:cNvSpPr/>
          <p:nvPr/>
        </p:nvSpPr>
        <p:spPr>
          <a:xfrm>
            <a:off x="903895" y="6259807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5" name="四角形: 角を丸くする 104">
            <a:extLst>
              <a:ext uri="{FF2B5EF4-FFF2-40B4-BE49-F238E27FC236}">
                <a16:creationId xmlns:a16="http://schemas.microsoft.com/office/drawing/2014/main" id="{0F08CA38-7AE1-2C1D-E71F-50BCAB404C4F}"/>
              </a:ext>
            </a:extLst>
          </p:cNvPr>
          <p:cNvSpPr/>
          <p:nvPr/>
        </p:nvSpPr>
        <p:spPr>
          <a:xfrm>
            <a:off x="258639" y="6261094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0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F9C444DF-74D3-3FE3-96A7-87C538BF66D2}"/>
              </a:ext>
            </a:extLst>
          </p:cNvPr>
          <p:cNvSpPr/>
          <p:nvPr/>
        </p:nvSpPr>
        <p:spPr>
          <a:xfrm>
            <a:off x="7706977" y="6211624"/>
            <a:ext cx="1155507" cy="582654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分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minutes</a:t>
            </a:r>
            <a:endParaRPr kumimoji="1" lang="ja-JP" altLang="en-US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6317915-239B-5D03-E191-C937E0D41BE4}"/>
              </a:ext>
            </a:extLst>
          </p:cNvPr>
          <p:cNvSpPr/>
          <p:nvPr/>
        </p:nvSpPr>
        <p:spPr>
          <a:xfrm>
            <a:off x="8976852" y="6206657"/>
            <a:ext cx="837229" cy="59182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時間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hour</a:t>
            </a:r>
            <a:endParaRPr kumimoji="1" lang="ja-JP" altLang="en-US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423F9B89-ED04-3A4B-CD51-44CB11EDAC7E}"/>
              </a:ext>
            </a:extLst>
          </p:cNvPr>
          <p:cNvSpPr/>
          <p:nvPr/>
        </p:nvSpPr>
        <p:spPr>
          <a:xfrm>
            <a:off x="6688923" y="6220147"/>
            <a:ext cx="869919" cy="55359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10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F7C7C816-08E3-0B34-0D23-49926827D9B3}"/>
              </a:ext>
            </a:extLst>
          </p:cNvPr>
          <p:cNvSpPr txBox="1"/>
          <p:nvPr/>
        </p:nvSpPr>
        <p:spPr>
          <a:xfrm>
            <a:off x="7388122" y="3762051"/>
            <a:ext cx="4370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E8A992F9-C033-EB01-53E8-EC48174E699B}"/>
              </a:ext>
            </a:extLst>
          </p:cNvPr>
          <p:cNvSpPr/>
          <p:nvPr/>
        </p:nvSpPr>
        <p:spPr>
          <a:xfrm>
            <a:off x="159108" y="1117090"/>
            <a:ext cx="9788105" cy="3610376"/>
          </a:xfrm>
          <a:prstGeom prst="roundRect">
            <a:avLst>
              <a:gd name="adj" fmla="val 1126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kumimoji="1" lang="ja-JP" altLang="en-US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お店側 </a:t>
            </a:r>
            <a:r>
              <a:rPr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-</a:t>
            </a:r>
            <a:r>
              <a:rPr kumimoji="1"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shop-</a:t>
            </a:r>
            <a:r>
              <a:rPr kumimoji="1" lang="ja-JP" altLang="en-US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お客様</a:t>
            </a:r>
            <a:r>
              <a:rPr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-</a:t>
            </a:r>
            <a:r>
              <a:rPr kumimoji="1"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customer-</a:t>
            </a:r>
            <a:endParaRPr kumimoji="1" lang="ja-JP" altLang="en-US" sz="2400" dirty="0">
              <a:solidFill>
                <a:schemeClr val="accent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7E48116-C97A-03AF-DADD-4618AC97833B}"/>
              </a:ext>
            </a:extLst>
          </p:cNvPr>
          <p:cNvSpPr txBox="1"/>
          <p:nvPr/>
        </p:nvSpPr>
        <p:spPr>
          <a:xfrm>
            <a:off x="358841" y="1621281"/>
            <a:ext cx="478079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☝ご予約されていますか？　　　　　　　　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Do you have a reservation?</a:t>
            </a:r>
          </a:p>
          <a:p>
            <a:endParaRPr kumimoji="1" lang="en-US" altLang="ja-JP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☝テーブルとカウンター、どちらがいいですか？</a:t>
            </a:r>
            <a:endParaRPr kumimoji="1"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Would you like a table or a counter </a:t>
            </a:r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seat</a:t>
            </a:r>
            <a:r>
              <a:rPr kumimoji="1"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?</a:t>
            </a:r>
          </a:p>
          <a:p>
            <a:endParaRPr kumimoji="1"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☝テイクアウトですか、イートインですか？　　　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Eat in, or take away?</a:t>
            </a:r>
          </a:p>
          <a:p>
            <a:endParaRPr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☝待ち時間は〇時間（分）です。</a:t>
            </a:r>
            <a:endParaRPr kumimoji="1"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The waiting time is </a:t>
            </a:r>
            <a:r>
              <a:rPr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〇</a:t>
            </a:r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hour</a:t>
            </a:r>
            <a:r>
              <a:rPr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</a:t>
            </a:r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minutes</a:t>
            </a:r>
            <a:r>
              <a:rPr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）</a:t>
            </a:r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.</a:t>
            </a:r>
          </a:p>
          <a:p>
            <a:endParaRPr kumimoji="1"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☝〇時までです。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We</a:t>
            </a:r>
            <a:r>
              <a:rPr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close</a:t>
            </a:r>
            <a:r>
              <a:rPr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at </a:t>
            </a:r>
            <a:r>
              <a:rPr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〇</a:t>
            </a:r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p.m.</a:t>
            </a:r>
          </a:p>
          <a:p>
            <a:endParaRPr kumimoji="1"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ja-JP" altLang="en-US" sz="12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87EEAA-1C00-9E6B-0B58-431D2835B138}"/>
              </a:ext>
            </a:extLst>
          </p:cNvPr>
          <p:cNvSpPr txBox="1"/>
          <p:nvPr/>
        </p:nvSpPr>
        <p:spPr>
          <a:xfrm>
            <a:off x="5452032" y="1618475"/>
            <a:ext cx="472181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☝予約しています。　　　   　　　　　　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I have a reservation.</a:t>
            </a:r>
          </a:p>
          <a:p>
            <a:endParaRPr lang="en-US" altLang="ja-JP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☝カウンター（テーブル）がいいです。</a:t>
            </a: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sz="1200" dirty="0">
                <a:solidFill>
                  <a:srgbClr val="FF66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I‘d like a counter</a:t>
            </a:r>
            <a:r>
              <a:rPr kumimoji="1" lang="ja-JP" altLang="en-US" sz="1200" dirty="0">
                <a:solidFill>
                  <a:srgbClr val="FF66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kumimoji="1" lang="en-US" altLang="ja-JP" sz="1200" dirty="0">
                <a:solidFill>
                  <a:srgbClr val="FF66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table</a:t>
            </a:r>
            <a:r>
              <a:rPr kumimoji="1" lang="ja-JP" altLang="en-US" sz="1200" dirty="0">
                <a:solidFill>
                  <a:srgbClr val="FF66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seat</a:t>
            </a:r>
            <a:r>
              <a:rPr kumimoji="1" lang="en-US" altLang="ja-JP" sz="1200" dirty="0">
                <a:solidFill>
                  <a:srgbClr val="FF66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, please.</a:t>
            </a:r>
          </a:p>
          <a:p>
            <a:endParaRPr kumimoji="1" lang="en-US" altLang="ja-JP" sz="1400" dirty="0">
              <a:solidFill>
                <a:srgbClr val="FF66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テイクアウト（イートイン）したいです。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en-US" altLang="ja-JP" sz="1200" dirty="0">
                <a:solidFill>
                  <a:srgbClr val="FF66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I want to take out (eat in).</a:t>
            </a:r>
          </a:p>
          <a:p>
            <a:endParaRPr lang="en-US" altLang="ja-JP" sz="1400" dirty="0">
              <a:solidFill>
                <a:srgbClr val="FF66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☝どれくらい待ちますか？　　　　　　　　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How long is the  wait?</a:t>
            </a:r>
            <a:endParaRPr kumimoji="1"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☝営業時間は何時までですか</a:t>
            </a:r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？　　　　　　</a:t>
            </a:r>
            <a:endParaRPr kumimoji="1"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What time do you close?</a:t>
            </a:r>
          </a:p>
          <a:p>
            <a:endParaRPr lang="en-US" altLang="ja-JP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400" dirty="0">
              <a:solidFill>
                <a:srgbClr val="FF66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sz="1400" dirty="0">
              <a:solidFill>
                <a:srgbClr val="FF66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2" name="矢印: 左右 21">
            <a:extLst>
              <a:ext uri="{FF2B5EF4-FFF2-40B4-BE49-F238E27FC236}">
                <a16:creationId xmlns:a16="http://schemas.microsoft.com/office/drawing/2014/main" id="{328467FD-6724-1840-0687-28857CDCEA58}"/>
              </a:ext>
            </a:extLst>
          </p:cNvPr>
          <p:cNvSpPr/>
          <p:nvPr/>
        </p:nvSpPr>
        <p:spPr>
          <a:xfrm>
            <a:off x="4428603" y="1304144"/>
            <a:ext cx="893589" cy="217835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A4833CB4-E0CE-2DA8-F9C9-762B1BDB72BC}"/>
              </a:ext>
            </a:extLst>
          </p:cNvPr>
          <p:cNvCxnSpPr/>
          <p:nvPr/>
        </p:nvCxnSpPr>
        <p:spPr>
          <a:xfrm>
            <a:off x="426199" y="2085719"/>
            <a:ext cx="9262248" cy="0"/>
          </a:xfrm>
          <a:prstGeom prst="line">
            <a:avLst/>
          </a:prstGeom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4BE0FE6E-FAE3-DD91-8297-B5D62249B379}"/>
              </a:ext>
            </a:extLst>
          </p:cNvPr>
          <p:cNvCxnSpPr/>
          <p:nvPr/>
        </p:nvCxnSpPr>
        <p:spPr>
          <a:xfrm>
            <a:off x="426199" y="2667489"/>
            <a:ext cx="9262248" cy="0"/>
          </a:xfrm>
          <a:prstGeom prst="line">
            <a:avLst/>
          </a:prstGeom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2C3B65F5-3B9B-6794-1D5D-126DA55C4343}"/>
              </a:ext>
            </a:extLst>
          </p:cNvPr>
          <p:cNvCxnSpPr/>
          <p:nvPr/>
        </p:nvCxnSpPr>
        <p:spPr>
          <a:xfrm>
            <a:off x="447725" y="3296074"/>
            <a:ext cx="9262248" cy="0"/>
          </a:xfrm>
          <a:prstGeom prst="line">
            <a:avLst/>
          </a:prstGeom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752F8B7-F4E5-E12F-8BC9-C520F1F8BCA3}"/>
              </a:ext>
            </a:extLst>
          </p:cNvPr>
          <p:cNvCxnSpPr/>
          <p:nvPr/>
        </p:nvCxnSpPr>
        <p:spPr>
          <a:xfrm>
            <a:off x="472550" y="3918616"/>
            <a:ext cx="9262248" cy="0"/>
          </a:xfrm>
          <a:prstGeom prst="line">
            <a:avLst/>
          </a:prstGeom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D9364033-130B-9EA7-DF5E-F3D3CB56E27E}"/>
              </a:ext>
            </a:extLst>
          </p:cNvPr>
          <p:cNvCxnSpPr/>
          <p:nvPr/>
        </p:nvCxnSpPr>
        <p:spPr>
          <a:xfrm>
            <a:off x="472550" y="4576936"/>
            <a:ext cx="9262248" cy="0"/>
          </a:xfrm>
          <a:prstGeom prst="line">
            <a:avLst/>
          </a:prstGeom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01918045-22B8-6E8A-235C-96F2E90A908C}"/>
              </a:ext>
            </a:extLst>
          </p:cNvPr>
          <p:cNvSpPr/>
          <p:nvPr/>
        </p:nvSpPr>
        <p:spPr>
          <a:xfrm>
            <a:off x="159108" y="4732359"/>
            <a:ext cx="9788105" cy="1307063"/>
          </a:xfrm>
          <a:prstGeom prst="roundRect">
            <a:avLst>
              <a:gd name="adj" fmla="val 2774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E29F2618-5E73-A4B5-BEC2-6148DF70E00A}"/>
              </a:ext>
            </a:extLst>
          </p:cNvPr>
          <p:cNvSpPr/>
          <p:nvPr/>
        </p:nvSpPr>
        <p:spPr>
          <a:xfrm>
            <a:off x="5406676" y="4776245"/>
            <a:ext cx="4433947" cy="128825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☝ハラル料理はありますか？　　  </a:t>
            </a:r>
            <a:endParaRPr kumimoji="1"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Do you have Halal dishes</a:t>
            </a:r>
            <a:r>
              <a:rPr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？</a:t>
            </a:r>
            <a:endParaRPr lang="en-US" altLang="ja-JP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☝調理器具はハラル対応していますか？</a:t>
            </a:r>
            <a:endParaRPr kumimoji="1"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Are the cooking utensils Halal compatible</a:t>
            </a:r>
            <a:r>
              <a:rPr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？</a:t>
            </a:r>
            <a:endParaRPr lang="en-US" altLang="ja-JP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D89F663-155F-715C-A5AB-A45AB71A135C}"/>
              </a:ext>
            </a:extLst>
          </p:cNvPr>
          <p:cNvSpPr txBox="1"/>
          <p:nvPr/>
        </p:nvSpPr>
        <p:spPr>
          <a:xfrm>
            <a:off x="378350" y="4866375"/>
            <a:ext cx="41099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☝順番にお待ちください。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Please wait in line.</a:t>
            </a:r>
          </a:p>
          <a:p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☝何名様でご利用ですか？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How many in your party?</a:t>
            </a:r>
            <a:endParaRPr kumimoji="1" lang="ja-JP" altLang="en-US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9755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A84BCA-1DF0-D992-95A1-886A629DD0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3ED61A7-4707-3FB1-E6C8-0F2F40496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7855" y="161462"/>
            <a:ext cx="3765389" cy="91359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ja-JP" sz="2800" b="1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POINTING</a:t>
            </a:r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pPr algn="l"/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communication sheet</a:t>
            </a:r>
            <a:endParaRPr kumimoji="1" lang="ja-JP" altLang="en-US" sz="28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19A74E2-687E-35A9-527D-485C55FF6452}"/>
              </a:ext>
            </a:extLst>
          </p:cNvPr>
          <p:cNvSpPr/>
          <p:nvPr/>
        </p:nvSpPr>
        <p:spPr>
          <a:xfrm>
            <a:off x="381001" y="110981"/>
            <a:ext cx="4308764" cy="803419"/>
          </a:xfrm>
          <a:prstGeom prst="roundRect">
            <a:avLst>
              <a:gd name="adj" fmla="val 3736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3CE6E6F-63E4-2EA9-79CE-7EA1BC6C5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311" y="90675"/>
            <a:ext cx="4627653" cy="921183"/>
          </a:xfrm>
        </p:spPr>
        <p:txBody>
          <a:bodyPr anchor="ctr">
            <a:normAutofit/>
          </a:bodyPr>
          <a:lstStyle/>
          <a:p>
            <a:r>
              <a:rPr kumimoji="1" lang="ja-JP" altLang="en-US" sz="4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指さしシート</a:t>
            </a:r>
            <a:r>
              <a:rPr lang="ja-JP" altLang="en-US" sz="4900" dirty="0"/>
              <a:t>☝</a:t>
            </a:r>
            <a:endParaRPr kumimoji="1" lang="ja-JP" altLang="en-US" sz="4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55CAA420-6C33-B9BE-5856-26A3705AE579}"/>
              </a:ext>
            </a:extLst>
          </p:cNvPr>
          <p:cNvSpPr/>
          <p:nvPr/>
        </p:nvSpPr>
        <p:spPr>
          <a:xfrm>
            <a:off x="321231" y="59516"/>
            <a:ext cx="4437805" cy="921183"/>
          </a:xfrm>
          <a:prstGeom prst="roundRect">
            <a:avLst>
              <a:gd name="adj" fmla="val 37360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吹き出し: 角を丸めた四角形 48">
            <a:extLst>
              <a:ext uri="{FF2B5EF4-FFF2-40B4-BE49-F238E27FC236}">
                <a16:creationId xmlns:a16="http://schemas.microsoft.com/office/drawing/2014/main" id="{D9D574C6-2D94-A53E-58AD-0725224C01D2}"/>
              </a:ext>
            </a:extLst>
          </p:cNvPr>
          <p:cNvSpPr/>
          <p:nvPr/>
        </p:nvSpPr>
        <p:spPr>
          <a:xfrm>
            <a:off x="9184189" y="29578"/>
            <a:ext cx="2885818" cy="1098049"/>
          </a:xfrm>
          <a:prstGeom prst="wedgeRoundRectCallout">
            <a:avLst>
              <a:gd name="adj1" fmla="val -60215"/>
              <a:gd name="adj2" fmla="val -11312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C0FFB1A7-45E4-E44E-9FBA-0A56CB37B7D5}"/>
              </a:ext>
            </a:extLst>
          </p:cNvPr>
          <p:cNvGrpSpPr/>
          <p:nvPr/>
        </p:nvGrpSpPr>
        <p:grpSpPr>
          <a:xfrm>
            <a:off x="8007518" y="168622"/>
            <a:ext cx="857456" cy="943442"/>
            <a:chOff x="8655224" y="66539"/>
            <a:chExt cx="857456" cy="943442"/>
          </a:xfrm>
          <a:solidFill>
            <a:srgbClr val="FF6600"/>
          </a:solidFill>
        </p:grpSpPr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A20C8C7B-F800-6C60-68DD-8DBD236BE3C2}"/>
                </a:ext>
              </a:extLst>
            </p:cNvPr>
            <p:cNvSpPr/>
            <p:nvPr/>
          </p:nvSpPr>
          <p:spPr>
            <a:xfrm>
              <a:off x="9204025" y="151730"/>
              <a:ext cx="235528" cy="235383"/>
            </a:xfrm>
            <a:prstGeom prst="ellipse">
              <a:avLst/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四角形: 角を丸くする 50">
              <a:extLst>
                <a:ext uri="{FF2B5EF4-FFF2-40B4-BE49-F238E27FC236}">
                  <a16:creationId xmlns:a16="http://schemas.microsoft.com/office/drawing/2014/main" id="{19572D6D-174D-EC2B-7B42-C6D573F79B99}"/>
                </a:ext>
              </a:extLst>
            </p:cNvPr>
            <p:cNvSpPr/>
            <p:nvPr/>
          </p:nvSpPr>
          <p:spPr>
            <a:xfrm>
              <a:off x="9150331" y="396142"/>
              <a:ext cx="208142" cy="428126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四角形: 角を丸くする 51">
              <a:extLst>
                <a:ext uri="{FF2B5EF4-FFF2-40B4-BE49-F238E27FC236}">
                  <a16:creationId xmlns:a16="http://schemas.microsoft.com/office/drawing/2014/main" id="{4B0F2F01-4E74-3B96-704E-832F3B7A31EB}"/>
                </a:ext>
              </a:extLst>
            </p:cNvPr>
            <p:cNvSpPr/>
            <p:nvPr/>
          </p:nvSpPr>
          <p:spPr>
            <a:xfrm rot="7164563" flipH="1">
              <a:off x="9065265" y="203906"/>
              <a:ext cx="93405" cy="338478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四角形: 角を丸くする 52">
              <a:extLst>
                <a:ext uri="{FF2B5EF4-FFF2-40B4-BE49-F238E27FC236}">
                  <a16:creationId xmlns:a16="http://schemas.microsoft.com/office/drawing/2014/main" id="{DE60E332-8D50-1015-F1EE-80BC8E504627}"/>
                </a:ext>
              </a:extLst>
            </p:cNvPr>
            <p:cNvSpPr/>
            <p:nvPr/>
          </p:nvSpPr>
          <p:spPr>
            <a:xfrm flipH="1">
              <a:off x="9150331" y="620467"/>
              <a:ext cx="87036" cy="389514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四角形: 角を丸くする 53">
              <a:extLst>
                <a:ext uri="{FF2B5EF4-FFF2-40B4-BE49-F238E27FC236}">
                  <a16:creationId xmlns:a16="http://schemas.microsoft.com/office/drawing/2014/main" id="{DFC15108-8FC6-7441-4B8D-A171B172FDDE}"/>
                </a:ext>
              </a:extLst>
            </p:cNvPr>
            <p:cNvSpPr/>
            <p:nvPr/>
          </p:nvSpPr>
          <p:spPr>
            <a:xfrm flipH="1">
              <a:off x="9276425" y="619226"/>
              <a:ext cx="87036" cy="389514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四角形: 角を丸くする 54">
              <a:extLst>
                <a:ext uri="{FF2B5EF4-FFF2-40B4-BE49-F238E27FC236}">
                  <a16:creationId xmlns:a16="http://schemas.microsoft.com/office/drawing/2014/main" id="{CA0C2907-D18A-690A-2399-518120805847}"/>
                </a:ext>
              </a:extLst>
            </p:cNvPr>
            <p:cNvSpPr/>
            <p:nvPr/>
          </p:nvSpPr>
          <p:spPr>
            <a:xfrm rot="7771281" flipH="1">
              <a:off x="9348446" y="404749"/>
              <a:ext cx="81055" cy="247412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1DCA5865-4DCC-C68D-FCAE-60FAED970240}"/>
                </a:ext>
              </a:extLst>
            </p:cNvPr>
            <p:cNvCxnSpPr>
              <a:cxnSpLocks/>
            </p:cNvCxnSpPr>
            <p:nvPr/>
          </p:nvCxnSpPr>
          <p:spPr>
            <a:xfrm>
              <a:off x="8697112" y="66539"/>
              <a:ext cx="160411" cy="121182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07F7D5CB-8D54-0A91-A524-C0D4CE7BBD85}"/>
                </a:ext>
              </a:extLst>
            </p:cNvPr>
            <p:cNvCxnSpPr>
              <a:cxnSpLocks/>
            </p:cNvCxnSpPr>
            <p:nvPr/>
          </p:nvCxnSpPr>
          <p:spPr>
            <a:xfrm>
              <a:off x="8664934" y="239728"/>
              <a:ext cx="160411" cy="30282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8AC164AF-7980-5B73-1F09-5557A1EEB0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5224" y="373145"/>
              <a:ext cx="184776" cy="50826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C9723C0-6256-9566-6384-A9EB0FAA3BAB}"/>
              </a:ext>
            </a:extLst>
          </p:cNvPr>
          <p:cNvGrpSpPr/>
          <p:nvPr/>
        </p:nvGrpSpPr>
        <p:grpSpPr>
          <a:xfrm>
            <a:off x="10231992" y="1721972"/>
            <a:ext cx="1911486" cy="1310555"/>
            <a:chOff x="205521" y="2500122"/>
            <a:chExt cx="2632366" cy="1357527"/>
          </a:xfrm>
        </p:grpSpPr>
        <p:sp>
          <p:nvSpPr>
            <p:cNvPr id="76" name="四角形: 角を丸くする 75">
              <a:extLst>
                <a:ext uri="{FF2B5EF4-FFF2-40B4-BE49-F238E27FC236}">
                  <a16:creationId xmlns:a16="http://schemas.microsoft.com/office/drawing/2014/main" id="{50BC7908-DE9F-EA8E-CA7D-BCD0258B95BA}"/>
                </a:ext>
              </a:extLst>
            </p:cNvPr>
            <p:cNvSpPr/>
            <p:nvPr/>
          </p:nvSpPr>
          <p:spPr>
            <a:xfrm>
              <a:off x="205521" y="2500122"/>
              <a:ext cx="2632366" cy="1264914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60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○</a:t>
              </a: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8FA30A9E-5615-2F14-0277-211EBD49F5EC}"/>
                </a:ext>
              </a:extLst>
            </p:cNvPr>
            <p:cNvSpPr txBox="1"/>
            <p:nvPr/>
          </p:nvSpPr>
          <p:spPr>
            <a:xfrm>
              <a:off x="425246" y="3315438"/>
              <a:ext cx="2151467" cy="542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1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yes / good / it is</a:t>
              </a:r>
              <a:endParaRPr kumimoji="1" lang="ja-JP" altLang="en-US" sz="11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65C8AE12-B98E-97CF-718D-2609E03774DA}"/>
              </a:ext>
            </a:extLst>
          </p:cNvPr>
          <p:cNvGrpSpPr/>
          <p:nvPr/>
        </p:nvGrpSpPr>
        <p:grpSpPr>
          <a:xfrm>
            <a:off x="10231131" y="3429000"/>
            <a:ext cx="1911486" cy="1384625"/>
            <a:chOff x="145420" y="2979344"/>
            <a:chExt cx="2272133" cy="1603522"/>
          </a:xfrm>
        </p:grpSpPr>
        <p:sp>
          <p:nvSpPr>
            <p:cNvPr id="92" name="四角形: 角を丸くする 91">
              <a:extLst>
                <a:ext uri="{FF2B5EF4-FFF2-40B4-BE49-F238E27FC236}">
                  <a16:creationId xmlns:a16="http://schemas.microsoft.com/office/drawing/2014/main" id="{86808F6C-CCDC-CE14-5B72-9E0CFAE1E3B8}"/>
                </a:ext>
              </a:extLst>
            </p:cNvPr>
            <p:cNvSpPr/>
            <p:nvPr/>
          </p:nvSpPr>
          <p:spPr>
            <a:xfrm>
              <a:off x="145420" y="2979344"/>
              <a:ext cx="2272133" cy="1382501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altLang="ja-JP" sz="72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×</a:t>
              </a:r>
              <a:endParaRPr kumimoji="1" lang="ja-JP" altLang="en-US" sz="72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D4E762E1-5DE3-F1DD-D475-2417B4C8FEB1}"/>
                </a:ext>
              </a:extLst>
            </p:cNvPr>
            <p:cNvSpPr txBox="1"/>
            <p:nvPr/>
          </p:nvSpPr>
          <p:spPr>
            <a:xfrm>
              <a:off x="301844" y="3990250"/>
              <a:ext cx="2109560" cy="592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no / not good / it's not</a:t>
              </a:r>
              <a:endParaRPr kumimoji="1" lang="ja-JP" altLang="en-US" sz="11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12" name="AutoShape 2" descr="さまざまな支払い方法のアイコンセット - モバイル決済のベクターアート素材や画像を多数ご用意 - モバイル決済, 非接触型決済, アイコン ...">
            <a:extLst>
              <a:ext uri="{FF2B5EF4-FFF2-40B4-BE49-F238E27FC236}">
                <a16:creationId xmlns:a16="http://schemas.microsoft.com/office/drawing/2014/main" id="{223501E8-BED7-F91E-BFCE-5BF26BC099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432382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065EFB2F-AB5D-0B88-2503-929B9697C5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3575" y="136651"/>
            <a:ext cx="643995" cy="887960"/>
          </a:xfrm>
          <a:prstGeom prst="rect">
            <a:avLst/>
          </a:prstGeom>
        </p:spPr>
      </p:pic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05D8E78D-3E4D-0363-7522-64401D520863}"/>
              </a:ext>
            </a:extLst>
          </p:cNvPr>
          <p:cNvGrpSpPr/>
          <p:nvPr/>
        </p:nvGrpSpPr>
        <p:grpSpPr>
          <a:xfrm>
            <a:off x="10222657" y="5196829"/>
            <a:ext cx="1903402" cy="1408441"/>
            <a:chOff x="1129144" y="1296361"/>
            <a:chExt cx="1643581" cy="1069575"/>
          </a:xfrm>
        </p:grpSpPr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26DF9C68-3FD0-04B5-9F9E-B7D482AB005E}"/>
                </a:ext>
              </a:extLst>
            </p:cNvPr>
            <p:cNvSpPr/>
            <p:nvPr/>
          </p:nvSpPr>
          <p:spPr>
            <a:xfrm>
              <a:off x="1129144" y="1296361"/>
              <a:ext cx="1643581" cy="1069575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kumimoji="1" lang="ja-JP" altLang="en-US" sz="60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E2217A87-2915-48FF-CEC4-1AC6B1E042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32255" y="1395515"/>
              <a:ext cx="1544587" cy="800304"/>
            </a:xfrm>
            <a:prstGeom prst="rect">
              <a:avLst/>
            </a:prstGeom>
          </p:spPr>
        </p:pic>
      </p:grp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6202EC6E-2410-D547-C544-267B389028FA}"/>
              </a:ext>
            </a:extLst>
          </p:cNvPr>
          <p:cNvSpPr/>
          <p:nvPr/>
        </p:nvSpPr>
        <p:spPr>
          <a:xfrm>
            <a:off x="6123942" y="6182542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9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AB9C448B-5161-A5C1-9DF7-C9EEACEB2CA2}"/>
              </a:ext>
            </a:extLst>
          </p:cNvPr>
          <p:cNvSpPr/>
          <p:nvPr/>
        </p:nvSpPr>
        <p:spPr>
          <a:xfrm>
            <a:off x="5484650" y="6188238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8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8" name="四角形: 角を丸くする 97">
            <a:extLst>
              <a:ext uri="{FF2B5EF4-FFF2-40B4-BE49-F238E27FC236}">
                <a16:creationId xmlns:a16="http://schemas.microsoft.com/office/drawing/2014/main" id="{241BF5B2-41BD-2594-579A-0F6578AE7709}"/>
              </a:ext>
            </a:extLst>
          </p:cNvPr>
          <p:cNvSpPr/>
          <p:nvPr/>
        </p:nvSpPr>
        <p:spPr>
          <a:xfrm>
            <a:off x="4846342" y="6191015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7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9" name="四角形: 角を丸くする 98">
            <a:extLst>
              <a:ext uri="{FF2B5EF4-FFF2-40B4-BE49-F238E27FC236}">
                <a16:creationId xmlns:a16="http://schemas.microsoft.com/office/drawing/2014/main" id="{DB1F9214-B15D-1F3F-1F90-01C0BA8F86DC}"/>
              </a:ext>
            </a:extLst>
          </p:cNvPr>
          <p:cNvSpPr/>
          <p:nvPr/>
        </p:nvSpPr>
        <p:spPr>
          <a:xfrm>
            <a:off x="4201948" y="6191015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6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AB79F460-0A99-7DE6-4BD2-B21FACFC251A}"/>
              </a:ext>
            </a:extLst>
          </p:cNvPr>
          <p:cNvSpPr/>
          <p:nvPr/>
        </p:nvSpPr>
        <p:spPr>
          <a:xfrm>
            <a:off x="3548340" y="6183178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5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1" name="四角形: 角を丸くする 100">
            <a:extLst>
              <a:ext uri="{FF2B5EF4-FFF2-40B4-BE49-F238E27FC236}">
                <a16:creationId xmlns:a16="http://schemas.microsoft.com/office/drawing/2014/main" id="{CECC9779-4918-18F2-B02C-9CA344755964}"/>
              </a:ext>
            </a:extLst>
          </p:cNvPr>
          <p:cNvSpPr/>
          <p:nvPr/>
        </p:nvSpPr>
        <p:spPr>
          <a:xfrm>
            <a:off x="2903946" y="6183178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4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2" name="四角形: 角を丸くする 101">
            <a:extLst>
              <a:ext uri="{FF2B5EF4-FFF2-40B4-BE49-F238E27FC236}">
                <a16:creationId xmlns:a16="http://schemas.microsoft.com/office/drawing/2014/main" id="{77551921-2507-247D-CA06-2D08DA4FB08F}"/>
              </a:ext>
            </a:extLst>
          </p:cNvPr>
          <p:cNvSpPr/>
          <p:nvPr/>
        </p:nvSpPr>
        <p:spPr>
          <a:xfrm>
            <a:off x="2258690" y="6183178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3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3" name="四角形: 角を丸くする 102">
            <a:extLst>
              <a:ext uri="{FF2B5EF4-FFF2-40B4-BE49-F238E27FC236}">
                <a16:creationId xmlns:a16="http://schemas.microsoft.com/office/drawing/2014/main" id="{EB9AFE9C-BB26-4FE2-B643-19AE4E6A7A29}"/>
              </a:ext>
            </a:extLst>
          </p:cNvPr>
          <p:cNvSpPr/>
          <p:nvPr/>
        </p:nvSpPr>
        <p:spPr>
          <a:xfrm>
            <a:off x="1615699" y="6183178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4" name="四角形: 角を丸くする 103">
            <a:extLst>
              <a:ext uri="{FF2B5EF4-FFF2-40B4-BE49-F238E27FC236}">
                <a16:creationId xmlns:a16="http://schemas.microsoft.com/office/drawing/2014/main" id="{4759C9CE-2FDC-65E3-B887-7D2BAA93C19B}"/>
              </a:ext>
            </a:extLst>
          </p:cNvPr>
          <p:cNvSpPr/>
          <p:nvPr/>
        </p:nvSpPr>
        <p:spPr>
          <a:xfrm>
            <a:off x="967455" y="6171475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5" name="四角形: 角を丸くする 104">
            <a:extLst>
              <a:ext uri="{FF2B5EF4-FFF2-40B4-BE49-F238E27FC236}">
                <a16:creationId xmlns:a16="http://schemas.microsoft.com/office/drawing/2014/main" id="{0F08CA38-7AE1-2C1D-E71F-50BCAB404C4F}"/>
              </a:ext>
            </a:extLst>
          </p:cNvPr>
          <p:cNvSpPr/>
          <p:nvPr/>
        </p:nvSpPr>
        <p:spPr>
          <a:xfrm>
            <a:off x="321231" y="6164054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0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F9C444DF-74D3-3FE3-96A7-87C538BF66D2}"/>
              </a:ext>
            </a:extLst>
          </p:cNvPr>
          <p:cNvSpPr/>
          <p:nvPr/>
        </p:nvSpPr>
        <p:spPr>
          <a:xfrm>
            <a:off x="7834517" y="6080664"/>
            <a:ext cx="1155909" cy="71238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分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minutes</a:t>
            </a:r>
            <a:endParaRPr kumimoji="1" lang="ja-JP" altLang="en-US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6317915-239B-5D03-E191-C937E0D41BE4}"/>
              </a:ext>
            </a:extLst>
          </p:cNvPr>
          <p:cNvSpPr/>
          <p:nvPr/>
        </p:nvSpPr>
        <p:spPr>
          <a:xfrm>
            <a:off x="9258370" y="6084622"/>
            <a:ext cx="770338" cy="71238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時間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hour</a:t>
            </a:r>
            <a:endParaRPr kumimoji="1" lang="ja-JP" altLang="en-US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423F9B89-ED04-3A4B-CD51-44CB11EDAC7E}"/>
              </a:ext>
            </a:extLst>
          </p:cNvPr>
          <p:cNvSpPr/>
          <p:nvPr/>
        </p:nvSpPr>
        <p:spPr>
          <a:xfrm>
            <a:off x="6743255" y="6186475"/>
            <a:ext cx="870104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10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F7C7C816-08E3-0B34-0D23-49926827D9B3}"/>
              </a:ext>
            </a:extLst>
          </p:cNvPr>
          <p:cNvSpPr txBox="1"/>
          <p:nvPr/>
        </p:nvSpPr>
        <p:spPr>
          <a:xfrm>
            <a:off x="7388122" y="3762051"/>
            <a:ext cx="4370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E8A992F9-C033-EB01-53E8-EC48174E699B}"/>
              </a:ext>
            </a:extLst>
          </p:cNvPr>
          <p:cNvSpPr/>
          <p:nvPr/>
        </p:nvSpPr>
        <p:spPr>
          <a:xfrm>
            <a:off x="321231" y="1230762"/>
            <a:ext cx="9788105" cy="1826325"/>
          </a:xfrm>
          <a:prstGeom prst="roundRect">
            <a:avLst>
              <a:gd name="adj" fmla="val 1809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kumimoji="1" lang="ja-JP" altLang="en-US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お店側 </a:t>
            </a:r>
            <a:r>
              <a:rPr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-</a:t>
            </a:r>
            <a:r>
              <a:rPr kumimoji="1"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shop-</a:t>
            </a:r>
            <a:r>
              <a:rPr kumimoji="1" lang="ja-JP" altLang="en-US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お客様</a:t>
            </a:r>
            <a:r>
              <a:rPr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-</a:t>
            </a:r>
            <a:r>
              <a:rPr kumimoji="1"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customer-</a:t>
            </a:r>
            <a:endParaRPr kumimoji="1" lang="ja-JP" altLang="en-US" sz="2400" dirty="0">
              <a:solidFill>
                <a:schemeClr val="accent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2" name="矢印: 左右 21">
            <a:extLst>
              <a:ext uri="{FF2B5EF4-FFF2-40B4-BE49-F238E27FC236}">
                <a16:creationId xmlns:a16="http://schemas.microsoft.com/office/drawing/2014/main" id="{328467FD-6724-1840-0687-28857CDCEA58}"/>
              </a:ext>
            </a:extLst>
          </p:cNvPr>
          <p:cNvSpPr/>
          <p:nvPr/>
        </p:nvSpPr>
        <p:spPr>
          <a:xfrm>
            <a:off x="4439169" y="1440452"/>
            <a:ext cx="893589" cy="217835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2CAC90CE-4C9E-133A-0CA3-E52A3B3FCDD3}"/>
              </a:ext>
            </a:extLst>
          </p:cNvPr>
          <p:cNvSpPr txBox="1">
            <a:spLocks/>
          </p:cNvSpPr>
          <p:nvPr/>
        </p:nvSpPr>
        <p:spPr>
          <a:xfrm>
            <a:off x="9053048" y="165939"/>
            <a:ext cx="2401744" cy="92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注文編</a:t>
            </a:r>
            <a:endParaRPr lang="en-US" altLang="ja-JP" sz="3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2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Order</a:t>
            </a:r>
            <a:endParaRPr lang="ja-JP" altLang="en-US" sz="2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3E4FCC9-CD14-8C5C-E122-8C5E5E5FDCEA}"/>
              </a:ext>
            </a:extLst>
          </p:cNvPr>
          <p:cNvSpPr txBox="1"/>
          <p:nvPr/>
        </p:nvSpPr>
        <p:spPr>
          <a:xfrm>
            <a:off x="635413" y="1692366"/>
            <a:ext cx="4370869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☝アレルギーはありますか？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Do you have any</a:t>
            </a:r>
            <a:r>
              <a:rPr lang="ja-JP" altLang="en-US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allergies?</a:t>
            </a:r>
          </a:p>
          <a:p>
            <a:endParaRPr kumimoji="1" lang="en-US" altLang="ja-JP" sz="105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</a:t>
            </a:r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いくつ必要ですか？</a:t>
            </a:r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　　　　　　　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How many do you need?</a:t>
            </a:r>
          </a:p>
          <a:p>
            <a:endParaRPr lang="en-US" altLang="ja-JP" sz="105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ja-JP" altLang="en-US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388BC8F-BBAC-83F5-2196-333EA83FEE4A}"/>
              </a:ext>
            </a:extLst>
          </p:cNvPr>
          <p:cNvSpPr txBox="1"/>
          <p:nvPr/>
        </p:nvSpPr>
        <p:spPr>
          <a:xfrm>
            <a:off x="5472021" y="1698302"/>
            <a:ext cx="4270826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☝アレルギーで○○が食べられません。　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I can't eat</a:t>
            </a:r>
            <a:r>
              <a:rPr lang="ja-JP" altLang="en-US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○○ </a:t>
            </a:r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because I am allergic.</a:t>
            </a:r>
            <a:r>
              <a:rPr lang="ja-JP" altLang="en-US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05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☝取り皿をいただけますか？　　　　　　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Can I have a side plate?</a:t>
            </a:r>
            <a:endParaRPr kumimoji="1"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sz="105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BB17C710-7C78-18B2-2125-8C052281DD61}"/>
              </a:ext>
            </a:extLst>
          </p:cNvPr>
          <p:cNvSpPr/>
          <p:nvPr/>
        </p:nvSpPr>
        <p:spPr>
          <a:xfrm>
            <a:off x="321231" y="3064759"/>
            <a:ext cx="9788105" cy="2981002"/>
          </a:xfrm>
          <a:prstGeom prst="roundRect">
            <a:avLst>
              <a:gd name="adj" fmla="val 1297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1824362-DC63-792C-26EA-0616A3CF2369}"/>
              </a:ext>
            </a:extLst>
          </p:cNvPr>
          <p:cNvSpPr txBox="1"/>
          <p:nvPr/>
        </p:nvSpPr>
        <p:spPr>
          <a:xfrm>
            <a:off x="593927" y="3253170"/>
            <a:ext cx="454418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☝食べられないものはありますか？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Is there anything you can't eat?</a:t>
            </a:r>
          </a:p>
          <a:p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☝注文が決まったらお呼びください。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Please call me when you have decided on your order.</a:t>
            </a:r>
          </a:p>
          <a:p>
            <a:r>
              <a: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☝こちらで料理は以上です。　　　　</a:t>
            </a:r>
            <a:endParaRPr kumimoji="1"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The meal ends after this dish.</a:t>
            </a:r>
          </a:p>
          <a:p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☝他にご注文はありませんか？　　 　</a:t>
            </a:r>
            <a:endParaRPr kumimoji="1"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Anything else?</a:t>
            </a:r>
            <a:endParaRPr kumimoji="1"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ja-JP" altLang="en-US" sz="160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DAC172F-14FE-C76C-E430-3BF82BA0E99B}"/>
              </a:ext>
            </a:extLst>
          </p:cNvPr>
          <p:cNvSpPr txBox="1"/>
          <p:nvPr/>
        </p:nvSpPr>
        <p:spPr>
          <a:xfrm>
            <a:off x="5433952" y="3212790"/>
            <a:ext cx="45539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☝おススメは何ですか？</a:t>
            </a:r>
            <a:endParaRPr kumimoji="1"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What do you recommend</a:t>
            </a:r>
            <a:r>
              <a:rPr lang="ja-JP" altLang="en-US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？</a:t>
            </a:r>
            <a:endParaRPr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sz="9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☝注文した料理がまだ来ません。　　　</a:t>
            </a:r>
            <a:endParaRPr kumimoji="1"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The food I ordered hasn't arrived yet.</a:t>
            </a:r>
          </a:p>
          <a:p>
            <a:endParaRPr lang="en-US" altLang="ja-JP" sz="9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☝注文した料理と違います。　　</a:t>
            </a:r>
            <a:endParaRPr kumimoji="1"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The food is different from what I ordered.</a:t>
            </a:r>
          </a:p>
          <a:p>
            <a:endParaRPr lang="en-US" altLang="ja-JP" sz="9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☝追加で注文できますか？　　　　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Can I order something more?</a:t>
            </a:r>
          </a:p>
          <a:p>
            <a:endParaRPr lang="en-US" altLang="ja-JP" sz="9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☝トイレ（喫煙所）どこですか？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Where is the toilet (smoking area)?</a:t>
            </a:r>
          </a:p>
          <a:p>
            <a:endParaRPr kumimoji="1" lang="ja-JP" altLang="en-US" sz="1600" dirty="0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449A06C2-11AF-E889-1924-779B300760DE}"/>
              </a:ext>
            </a:extLst>
          </p:cNvPr>
          <p:cNvCxnSpPr/>
          <p:nvPr/>
        </p:nvCxnSpPr>
        <p:spPr>
          <a:xfrm>
            <a:off x="593927" y="2187648"/>
            <a:ext cx="9262248" cy="0"/>
          </a:xfrm>
          <a:prstGeom prst="line">
            <a:avLst/>
          </a:prstGeom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D32E71D1-D9F2-0EAE-D985-4CC5732ADB9F}"/>
              </a:ext>
            </a:extLst>
          </p:cNvPr>
          <p:cNvCxnSpPr/>
          <p:nvPr/>
        </p:nvCxnSpPr>
        <p:spPr>
          <a:xfrm>
            <a:off x="593927" y="2797248"/>
            <a:ext cx="9262248" cy="0"/>
          </a:xfrm>
          <a:prstGeom prst="line">
            <a:avLst/>
          </a:prstGeom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248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A84BCA-1DF0-D992-95A1-886A629DD0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3ED61A7-4707-3FB1-E6C8-0F2F40496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7855" y="161462"/>
            <a:ext cx="3765389" cy="91359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ja-JP" sz="2800" b="1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POINTING</a:t>
            </a:r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pPr algn="l"/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communication sheet</a:t>
            </a:r>
            <a:endParaRPr kumimoji="1" lang="ja-JP" altLang="en-US" sz="28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19A74E2-687E-35A9-527D-485C55FF6452}"/>
              </a:ext>
            </a:extLst>
          </p:cNvPr>
          <p:cNvSpPr/>
          <p:nvPr/>
        </p:nvSpPr>
        <p:spPr>
          <a:xfrm>
            <a:off x="381001" y="110981"/>
            <a:ext cx="4308764" cy="803419"/>
          </a:xfrm>
          <a:prstGeom prst="roundRect">
            <a:avLst>
              <a:gd name="adj" fmla="val 3736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3CE6E6F-63E4-2EA9-79CE-7EA1BC6C5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311" y="90675"/>
            <a:ext cx="4627653" cy="921183"/>
          </a:xfrm>
        </p:spPr>
        <p:txBody>
          <a:bodyPr anchor="ctr">
            <a:normAutofit/>
          </a:bodyPr>
          <a:lstStyle/>
          <a:p>
            <a:r>
              <a:rPr kumimoji="1" lang="ja-JP" altLang="en-US" sz="4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指さしシート</a:t>
            </a:r>
            <a:r>
              <a:rPr lang="ja-JP" altLang="en-US" sz="4900" dirty="0"/>
              <a:t>☝</a:t>
            </a:r>
            <a:endParaRPr kumimoji="1" lang="ja-JP" altLang="en-US" sz="4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55CAA420-6C33-B9BE-5856-26A3705AE579}"/>
              </a:ext>
            </a:extLst>
          </p:cNvPr>
          <p:cNvSpPr/>
          <p:nvPr/>
        </p:nvSpPr>
        <p:spPr>
          <a:xfrm>
            <a:off x="321231" y="59516"/>
            <a:ext cx="4437805" cy="921183"/>
          </a:xfrm>
          <a:prstGeom prst="roundRect">
            <a:avLst>
              <a:gd name="adj" fmla="val 37360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吹き出し: 角を丸めた四角形 48">
            <a:extLst>
              <a:ext uri="{FF2B5EF4-FFF2-40B4-BE49-F238E27FC236}">
                <a16:creationId xmlns:a16="http://schemas.microsoft.com/office/drawing/2014/main" id="{D9D574C6-2D94-A53E-58AD-0725224C01D2}"/>
              </a:ext>
            </a:extLst>
          </p:cNvPr>
          <p:cNvSpPr/>
          <p:nvPr/>
        </p:nvSpPr>
        <p:spPr>
          <a:xfrm>
            <a:off x="9184189" y="29578"/>
            <a:ext cx="2885818" cy="1098049"/>
          </a:xfrm>
          <a:prstGeom prst="wedgeRoundRectCallout">
            <a:avLst>
              <a:gd name="adj1" fmla="val -60215"/>
              <a:gd name="adj2" fmla="val -11312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C0FFB1A7-45E4-E44E-9FBA-0A56CB37B7D5}"/>
              </a:ext>
            </a:extLst>
          </p:cNvPr>
          <p:cNvGrpSpPr/>
          <p:nvPr/>
        </p:nvGrpSpPr>
        <p:grpSpPr>
          <a:xfrm>
            <a:off x="8007518" y="168622"/>
            <a:ext cx="857456" cy="943442"/>
            <a:chOff x="8655224" y="66539"/>
            <a:chExt cx="857456" cy="943442"/>
          </a:xfrm>
          <a:solidFill>
            <a:srgbClr val="FF6600"/>
          </a:solidFill>
        </p:grpSpPr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A20C8C7B-F800-6C60-68DD-8DBD236BE3C2}"/>
                </a:ext>
              </a:extLst>
            </p:cNvPr>
            <p:cNvSpPr/>
            <p:nvPr/>
          </p:nvSpPr>
          <p:spPr>
            <a:xfrm>
              <a:off x="9204025" y="151730"/>
              <a:ext cx="235528" cy="235383"/>
            </a:xfrm>
            <a:prstGeom prst="ellipse">
              <a:avLst/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四角形: 角を丸くする 50">
              <a:extLst>
                <a:ext uri="{FF2B5EF4-FFF2-40B4-BE49-F238E27FC236}">
                  <a16:creationId xmlns:a16="http://schemas.microsoft.com/office/drawing/2014/main" id="{19572D6D-174D-EC2B-7B42-C6D573F79B99}"/>
                </a:ext>
              </a:extLst>
            </p:cNvPr>
            <p:cNvSpPr/>
            <p:nvPr/>
          </p:nvSpPr>
          <p:spPr>
            <a:xfrm>
              <a:off x="9150331" y="396142"/>
              <a:ext cx="208142" cy="428126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四角形: 角を丸くする 51">
              <a:extLst>
                <a:ext uri="{FF2B5EF4-FFF2-40B4-BE49-F238E27FC236}">
                  <a16:creationId xmlns:a16="http://schemas.microsoft.com/office/drawing/2014/main" id="{4B0F2F01-4E74-3B96-704E-832F3B7A31EB}"/>
                </a:ext>
              </a:extLst>
            </p:cNvPr>
            <p:cNvSpPr/>
            <p:nvPr/>
          </p:nvSpPr>
          <p:spPr>
            <a:xfrm rot="7164563" flipH="1">
              <a:off x="9065265" y="203906"/>
              <a:ext cx="93405" cy="338478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四角形: 角を丸くする 52">
              <a:extLst>
                <a:ext uri="{FF2B5EF4-FFF2-40B4-BE49-F238E27FC236}">
                  <a16:creationId xmlns:a16="http://schemas.microsoft.com/office/drawing/2014/main" id="{DE60E332-8D50-1015-F1EE-80BC8E504627}"/>
                </a:ext>
              </a:extLst>
            </p:cNvPr>
            <p:cNvSpPr/>
            <p:nvPr/>
          </p:nvSpPr>
          <p:spPr>
            <a:xfrm flipH="1">
              <a:off x="9150331" y="620467"/>
              <a:ext cx="87036" cy="389514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四角形: 角を丸くする 53">
              <a:extLst>
                <a:ext uri="{FF2B5EF4-FFF2-40B4-BE49-F238E27FC236}">
                  <a16:creationId xmlns:a16="http://schemas.microsoft.com/office/drawing/2014/main" id="{DFC15108-8FC6-7441-4B8D-A171B172FDDE}"/>
                </a:ext>
              </a:extLst>
            </p:cNvPr>
            <p:cNvSpPr/>
            <p:nvPr/>
          </p:nvSpPr>
          <p:spPr>
            <a:xfrm flipH="1">
              <a:off x="9276425" y="619226"/>
              <a:ext cx="87036" cy="389514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四角形: 角を丸くする 54">
              <a:extLst>
                <a:ext uri="{FF2B5EF4-FFF2-40B4-BE49-F238E27FC236}">
                  <a16:creationId xmlns:a16="http://schemas.microsoft.com/office/drawing/2014/main" id="{CA0C2907-D18A-690A-2399-518120805847}"/>
                </a:ext>
              </a:extLst>
            </p:cNvPr>
            <p:cNvSpPr/>
            <p:nvPr/>
          </p:nvSpPr>
          <p:spPr>
            <a:xfrm rot="7771281" flipH="1">
              <a:off x="9348446" y="404749"/>
              <a:ext cx="81055" cy="247412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1DCA5865-4DCC-C68D-FCAE-60FAED970240}"/>
                </a:ext>
              </a:extLst>
            </p:cNvPr>
            <p:cNvCxnSpPr>
              <a:cxnSpLocks/>
            </p:cNvCxnSpPr>
            <p:nvPr/>
          </p:nvCxnSpPr>
          <p:spPr>
            <a:xfrm>
              <a:off x="8697112" y="66539"/>
              <a:ext cx="160411" cy="121182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07F7D5CB-8D54-0A91-A524-C0D4CE7BBD85}"/>
                </a:ext>
              </a:extLst>
            </p:cNvPr>
            <p:cNvCxnSpPr>
              <a:cxnSpLocks/>
            </p:cNvCxnSpPr>
            <p:nvPr/>
          </p:nvCxnSpPr>
          <p:spPr>
            <a:xfrm>
              <a:off x="8664934" y="239728"/>
              <a:ext cx="160411" cy="30282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8AC164AF-7980-5B73-1F09-5557A1EEB0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5224" y="373145"/>
              <a:ext cx="184776" cy="50826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C9723C0-6256-9566-6384-A9EB0FAA3BAB}"/>
              </a:ext>
            </a:extLst>
          </p:cNvPr>
          <p:cNvGrpSpPr/>
          <p:nvPr/>
        </p:nvGrpSpPr>
        <p:grpSpPr>
          <a:xfrm>
            <a:off x="10149228" y="1256277"/>
            <a:ext cx="1911486" cy="1310555"/>
            <a:chOff x="205521" y="2500122"/>
            <a:chExt cx="2632366" cy="1357527"/>
          </a:xfrm>
        </p:grpSpPr>
        <p:sp>
          <p:nvSpPr>
            <p:cNvPr id="76" name="四角形: 角を丸くする 75">
              <a:extLst>
                <a:ext uri="{FF2B5EF4-FFF2-40B4-BE49-F238E27FC236}">
                  <a16:creationId xmlns:a16="http://schemas.microsoft.com/office/drawing/2014/main" id="{50BC7908-DE9F-EA8E-CA7D-BCD0258B95BA}"/>
                </a:ext>
              </a:extLst>
            </p:cNvPr>
            <p:cNvSpPr/>
            <p:nvPr/>
          </p:nvSpPr>
          <p:spPr>
            <a:xfrm>
              <a:off x="205521" y="2500122"/>
              <a:ext cx="2632366" cy="1264914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60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○</a:t>
              </a: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8FA30A9E-5615-2F14-0277-211EBD49F5EC}"/>
                </a:ext>
              </a:extLst>
            </p:cNvPr>
            <p:cNvSpPr txBox="1"/>
            <p:nvPr/>
          </p:nvSpPr>
          <p:spPr>
            <a:xfrm>
              <a:off x="425246" y="3315438"/>
              <a:ext cx="2151467" cy="542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1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yes / good / it is</a:t>
              </a:r>
              <a:endParaRPr kumimoji="1" lang="ja-JP" altLang="en-US" sz="11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65C8AE12-B98E-97CF-718D-2609E03774DA}"/>
              </a:ext>
            </a:extLst>
          </p:cNvPr>
          <p:cNvGrpSpPr/>
          <p:nvPr/>
        </p:nvGrpSpPr>
        <p:grpSpPr>
          <a:xfrm>
            <a:off x="10149228" y="2625946"/>
            <a:ext cx="1911486" cy="1384625"/>
            <a:chOff x="145420" y="2979344"/>
            <a:chExt cx="2272133" cy="1603522"/>
          </a:xfrm>
        </p:grpSpPr>
        <p:sp>
          <p:nvSpPr>
            <p:cNvPr id="92" name="四角形: 角を丸くする 91">
              <a:extLst>
                <a:ext uri="{FF2B5EF4-FFF2-40B4-BE49-F238E27FC236}">
                  <a16:creationId xmlns:a16="http://schemas.microsoft.com/office/drawing/2014/main" id="{86808F6C-CCDC-CE14-5B72-9E0CFAE1E3B8}"/>
                </a:ext>
              </a:extLst>
            </p:cNvPr>
            <p:cNvSpPr/>
            <p:nvPr/>
          </p:nvSpPr>
          <p:spPr>
            <a:xfrm>
              <a:off x="145420" y="2979344"/>
              <a:ext cx="2272133" cy="1382501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altLang="ja-JP" sz="72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×</a:t>
              </a:r>
              <a:endParaRPr kumimoji="1" lang="ja-JP" altLang="en-US" sz="72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D4E762E1-5DE3-F1DD-D475-2417B4C8FEB1}"/>
                </a:ext>
              </a:extLst>
            </p:cNvPr>
            <p:cNvSpPr txBox="1"/>
            <p:nvPr/>
          </p:nvSpPr>
          <p:spPr>
            <a:xfrm>
              <a:off x="301844" y="3990250"/>
              <a:ext cx="2109560" cy="592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no / not good / it's not</a:t>
              </a:r>
              <a:endParaRPr kumimoji="1" lang="ja-JP" altLang="en-US" sz="11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12" name="AutoShape 2" descr="さまざまな支払い方法のアイコンセット - モバイル決済のベクターアート素材や画像を多数ご用意 - モバイル決済, 非接触型決済, アイコン ...">
            <a:extLst>
              <a:ext uri="{FF2B5EF4-FFF2-40B4-BE49-F238E27FC236}">
                <a16:creationId xmlns:a16="http://schemas.microsoft.com/office/drawing/2014/main" id="{223501E8-BED7-F91E-BFCE-5BF26BC099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432382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065EFB2F-AB5D-0B88-2503-929B9697C5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3575" y="136651"/>
            <a:ext cx="643995" cy="887960"/>
          </a:xfrm>
          <a:prstGeom prst="rect">
            <a:avLst/>
          </a:prstGeom>
        </p:spPr>
      </p:pic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05D8E78D-3E4D-0363-7522-64401D520863}"/>
              </a:ext>
            </a:extLst>
          </p:cNvPr>
          <p:cNvGrpSpPr/>
          <p:nvPr/>
        </p:nvGrpSpPr>
        <p:grpSpPr>
          <a:xfrm>
            <a:off x="10144055" y="3957140"/>
            <a:ext cx="1911486" cy="1176911"/>
            <a:chOff x="1129144" y="1296361"/>
            <a:chExt cx="1643581" cy="1069575"/>
          </a:xfrm>
        </p:grpSpPr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26DF9C68-3FD0-04B5-9F9E-B7D482AB005E}"/>
                </a:ext>
              </a:extLst>
            </p:cNvPr>
            <p:cNvSpPr/>
            <p:nvPr/>
          </p:nvSpPr>
          <p:spPr>
            <a:xfrm>
              <a:off x="1129144" y="1296361"/>
              <a:ext cx="1643581" cy="1069575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kumimoji="1" lang="ja-JP" altLang="en-US" sz="60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E2217A87-2915-48FF-CEC4-1AC6B1E042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32255" y="1395515"/>
              <a:ext cx="1544587" cy="800304"/>
            </a:xfrm>
            <a:prstGeom prst="rect">
              <a:avLst/>
            </a:prstGeom>
          </p:spPr>
        </p:pic>
      </p:grp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F7C7C816-08E3-0B34-0D23-49926827D9B3}"/>
              </a:ext>
            </a:extLst>
          </p:cNvPr>
          <p:cNvSpPr txBox="1"/>
          <p:nvPr/>
        </p:nvSpPr>
        <p:spPr>
          <a:xfrm>
            <a:off x="7388122" y="3762051"/>
            <a:ext cx="4370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E8A992F9-C033-EB01-53E8-EC48174E699B}"/>
              </a:ext>
            </a:extLst>
          </p:cNvPr>
          <p:cNvSpPr/>
          <p:nvPr/>
        </p:nvSpPr>
        <p:spPr>
          <a:xfrm>
            <a:off x="169674" y="1253398"/>
            <a:ext cx="9788105" cy="2632518"/>
          </a:xfrm>
          <a:prstGeom prst="roundRect">
            <a:avLst>
              <a:gd name="adj" fmla="val 811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kumimoji="1" lang="ja-JP" altLang="en-US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お店側 </a:t>
            </a:r>
            <a:r>
              <a:rPr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-</a:t>
            </a:r>
            <a:r>
              <a:rPr kumimoji="1"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shop-</a:t>
            </a:r>
            <a:r>
              <a:rPr kumimoji="1" lang="ja-JP" altLang="en-US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お客様</a:t>
            </a:r>
            <a:r>
              <a:rPr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-</a:t>
            </a:r>
            <a:r>
              <a:rPr kumimoji="1"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customer-</a:t>
            </a:r>
            <a:endParaRPr kumimoji="1" lang="ja-JP" altLang="en-US" sz="2400" dirty="0">
              <a:solidFill>
                <a:schemeClr val="accent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87EEAA-1C00-9E6B-0B58-431D2835B138}"/>
              </a:ext>
            </a:extLst>
          </p:cNvPr>
          <p:cNvSpPr txBox="1"/>
          <p:nvPr/>
        </p:nvSpPr>
        <p:spPr>
          <a:xfrm>
            <a:off x="5316264" y="1794741"/>
            <a:ext cx="472181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☝全部でいくらですか？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How much is it in total?</a:t>
            </a:r>
          </a:p>
          <a:p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☝別々に払います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/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一緒に払います。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en-US" altLang="ja-JP" sz="1600" dirty="0">
                <a:solidFill>
                  <a:srgbClr val="FF66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We are paying separately/ We'll pay together.</a:t>
            </a:r>
          </a:p>
          <a:p>
            <a:endParaRPr lang="en-US" altLang="ja-JP" sz="1600" dirty="0">
              <a:solidFill>
                <a:srgbClr val="FF66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☝現金（クレジットカード・キャッシュレス）で払います。</a:t>
            </a: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en-US" altLang="ja-JP" sz="1600" dirty="0">
                <a:solidFill>
                  <a:srgbClr val="FF66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Pay by cash (credit card or </a:t>
            </a:r>
            <a:r>
              <a:rPr kumimoji="1" lang="en-US" altLang="ja-JP" sz="1600" dirty="0" err="1">
                <a:solidFill>
                  <a:srgbClr val="FF66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cashlesspayment</a:t>
            </a:r>
            <a:r>
              <a:rPr kumimoji="1" lang="en-US" altLang="ja-JP" sz="1600" dirty="0">
                <a:solidFill>
                  <a:srgbClr val="FF66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lang="en-US" altLang="ja-JP" sz="1600" dirty="0">
                <a:solidFill>
                  <a:srgbClr val="FF66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.</a:t>
            </a:r>
            <a:endParaRPr kumimoji="1" lang="en-US" altLang="ja-JP" sz="1600" dirty="0">
              <a:solidFill>
                <a:srgbClr val="FF66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600" dirty="0">
              <a:solidFill>
                <a:srgbClr val="FF66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sz="1600" dirty="0">
              <a:solidFill>
                <a:srgbClr val="FF66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2" name="矢印: 左右 21">
            <a:extLst>
              <a:ext uri="{FF2B5EF4-FFF2-40B4-BE49-F238E27FC236}">
                <a16:creationId xmlns:a16="http://schemas.microsoft.com/office/drawing/2014/main" id="{328467FD-6724-1840-0687-28857CDCEA58}"/>
              </a:ext>
            </a:extLst>
          </p:cNvPr>
          <p:cNvSpPr/>
          <p:nvPr/>
        </p:nvSpPr>
        <p:spPr>
          <a:xfrm>
            <a:off x="4439169" y="1440452"/>
            <a:ext cx="893589" cy="217835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B8C5CF40-AF4D-ACE9-0758-C61A6C521FC5}"/>
              </a:ext>
            </a:extLst>
          </p:cNvPr>
          <p:cNvSpPr txBox="1">
            <a:spLocks/>
          </p:cNvSpPr>
          <p:nvPr/>
        </p:nvSpPr>
        <p:spPr>
          <a:xfrm>
            <a:off x="9053048" y="165939"/>
            <a:ext cx="2401744" cy="92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会計編</a:t>
            </a:r>
            <a:endParaRPr lang="en-US" altLang="ja-JP" sz="3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2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Accounting</a:t>
            </a:r>
            <a:endParaRPr lang="ja-JP" altLang="en-US" sz="2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8CF1913F-D6EC-792D-46B2-A0062415C6DF}"/>
              </a:ext>
            </a:extLst>
          </p:cNvPr>
          <p:cNvSpPr/>
          <p:nvPr/>
        </p:nvSpPr>
        <p:spPr>
          <a:xfrm>
            <a:off x="3553143" y="6037892"/>
            <a:ext cx="1315386" cy="71238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百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hundred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E69F989F-1D3E-450E-0F9D-2D36E12E1CDD}"/>
              </a:ext>
            </a:extLst>
          </p:cNvPr>
          <p:cNvSpPr/>
          <p:nvPr/>
        </p:nvSpPr>
        <p:spPr>
          <a:xfrm>
            <a:off x="2188907" y="6037892"/>
            <a:ext cx="1315386" cy="71238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千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thousand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90843C55-A93E-D0AE-C84F-E19F602D1AA2}"/>
              </a:ext>
            </a:extLst>
          </p:cNvPr>
          <p:cNvSpPr/>
          <p:nvPr/>
        </p:nvSpPr>
        <p:spPr>
          <a:xfrm>
            <a:off x="360066" y="6037643"/>
            <a:ext cx="1779991" cy="71238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万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ten-thousand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1E3989A8-B5BA-F901-19B5-7364ECD6D5FB}"/>
              </a:ext>
            </a:extLst>
          </p:cNvPr>
          <p:cNvSpPr/>
          <p:nvPr/>
        </p:nvSpPr>
        <p:spPr>
          <a:xfrm>
            <a:off x="4917379" y="6036781"/>
            <a:ext cx="1315386" cy="71238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円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yen</a:t>
            </a:r>
            <a:endParaRPr kumimoji="1" lang="ja-JP" altLang="en-US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856CB194-8594-9207-7FAF-7F947DBEAC28}"/>
              </a:ext>
            </a:extLst>
          </p:cNvPr>
          <p:cNvSpPr/>
          <p:nvPr/>
        </p:nvSpPr>
        <p:spPr>
          <a:xfrm>
            <a:off x="5890395" y="5409203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9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7F48B91C-AB10-D93C-8826-779726A13FA0}"/>
              </a:ext>
            </a:extLst>
          </p:cNvPr>
          <p:cNvSpPr/>
          <p:nvPr/>
        </p:nvSpPr>
        <p:spPr>
          <a:xfrm>
            <a:off x="5251103" y="5414899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8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7C163042-7024-E3C8-AF6F-297FD02A0CBF}"/>
              </a:ext>
            </a:extLst>
          </p:cNvPr>
          <p:cNvSpPr/>
          <p:nvPr/>
        </p:nvSpPr>
        <p:spPr>
          <a:xfrm>
            <a:off x="4612795" y="5417676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7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487A19D6-AE8D-7AEB-AF4C-B68CFB7BA715}"/>
              </a:ext>
            </a:extLst>
          </p:cNvPr>
          <p:cNvSpPr/>
          <p:nvPr/>
        </p:nvSpPr>
        <p:spPr>
          <a:xfrm>
            <a:off x="3968401" y="5417676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6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0F1F1D71-AC6D-4388-FE6B-3600EA1682B7}"/>
              </a:ext>
            </a:extLst>
          </p:cNvPr>
          <p:cNvSpPr/>
          <p:nvPr/>
        </p:nvSpPr>
        <p:spPr>
          <a:xfrm>
            <a:off x="3314793" y="5409839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5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11C2D669-5CCE-5A06-D6EB-711B88B6314D}"/>
              </a:ext>
            </a:extLst>
          </p:cNvPr>
          <p:cNvSpPr/>
          <p:nvPr/>
        </p:nvSpPr>
        <p:spPr>
          <a:xfrm>
            <a:off x="2670399" y="5409839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4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F791574C-F638-0012-69F1-38559FA066D6}"/>
              </a:ext>
            </a:extLst>
          </p:cNvPr>
          <p:cNvSpPr/>
          <p:nvPr/>
        </p:nvSpPr>
        <p:spPr>
          <a:xfrm>
            <a:off x="2025143" y="5409839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3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75EB43FF-5FFB-15C7-10AB-841E73D645CA}"/>
              </a:ext>
            </a:extLst>
          </p:cNvPr>
          <p:cNvSpPr/>
          <p:nvPr/>
        </p:nvSpPr>
        <p:spPr>
          <a:xfrm>
            <a:off x="1382152" y="5409839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6D45C180-DC84-9757-C74C-35CB45E57E2B}"/>
              </a:ext>
            </a:extLst>
          </p:cNvPr>
          <p:cNvSpPr/>
          <p:nvPr/>
        </p:nvSpPr>
        <p:spPr>
          <a:xfrm>
            <a:off x="733908" y="5398136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68121604-899F-58F3-95AB-9DEF77F0AE20}"/>
              </a:ext>
            </a:extLst>
          </p:cNvPr>
          <p:cNvSpPr/>
          <p:nvPr/>
        </p:nvSpPr>
        <p:spPr>
          <a:xfrm>
            <a:off x="87684" y="5390715"/>
            <a:ext cx="504043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0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6BE4A56-9DE6-20A7-52B9-C4C8B36DCF0E}"/>
              </a:ext>
            </a:extLst>
          </p:cNvPr>
          <p:cNvGrpSpPr/>
          <p:nvPr/>
        </p:nvGrpSpPr>
        <p:grpSpPr>
          <a:xfrm>
            <a:off x="7924092" y="5409203"/>
            <a:ext cx="1471431" cy="1331486"/>
            <a:chOff x="7885256" y="5447584"/>
            <a:chExt cx="1342970" cy="1331486"/>
          </a:xfrm>
        </p:grpSpPr>
        <p:sp>
          <p:nvSpPr>
            <p:cNvPr id="36" name="四角形: 角を丸くする 35">
              <a:extLst>
                <a:ext uri="{FF2B5EF4-FFF2-40B4-BE49-F238E27FC236}">
                  <a16:creationId xmlns:a16="http://schemas.microsoft.com/office/drawing/2014/main" id="{8AA794C4-8589-E6F6-14C9-0AD8903E130A}"/>
                </a:ext>
              </a:extLst>
            </p:cNvPr>
            <p:cNvSpPr/>
            <p:nvPr/>
          </p:nvSpPr>
          <p:spPr>
            <a:xfrm>
              <a:off x="7885256" y="5447584"/>
              <a:ext cx="1342970" cy="1331486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kumimoji="1"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電子決済</a:t>
              </a:r>
            </a:p>
          </p:txBody>
        </p:sp>
        <p:pic>
          <p:nvPicPr>
            <p:cNvPr id="37" name="図 36" descr="アイコン&#10;&#10;自動的に生成された説明">
              <a:extLst>
                <a:ext uri="{FF2B5EF4-FFF2-40B4-BE49-F238E27FC236}">
                  <a16:creationId xmlns:a16="http://schemas.microsoft.com/office/drawing/2014/main" id="{7023036E-5D00-56B1-E249-6D9A928B12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3" t="42626" r="56548" b="7449"/>
            <a:stretch/>
          </p:blipFill>
          <p:spPr>
            <a:xfrm>
              <a:off x="8020193" y="5929320"/>
              <a:ext cx="647617" cy="795545"/>
            </a:xfrm>
            <a:prstGeom prst="rect">
              <a:avLst/>
            </a:prstGeom>
          </p:spPr>
        </p:pic>
        <p:pic>
          <p:nvPicPr>
            <p:cNvPr id="38" name="グラフィックス 37" descr="QR コード 単色塗りつぶし">
              <a:extLst>
                <a:ext uri="{FF2B5EF4-FFF2-40B4-BE49-F238E27FC236}">
                  <a16:creationId xmlns:a16="http://schemas.microsoft.com/office/drawing/2014/main" id="{8498B485-0B41-1D6D-7BC5-3A63C9DC1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559147" y="6199618"/>
              <a:ext cx="546521" cy="546521"/>
            </a:xfrm>
            <a:prstGeom prst="rect">
              <a:avLst/>
            </a:prstGeom>
          </p:spPr>
        </p:pic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5CD753E5-5040-0FF2-36C3-EC2FF8EC8870}"/>
              </a:ext>
            </a:extLst>
          </p:cNvPr>
          <p:cNvGrpSpPr/>
          <p:nvPr/>
        </p:nvGrpSpPr>
        <p:grpSpPr>
          <a:xfrm>
            <a:off x="6582051" y="5417677"/>
            <a:ext cx="1283844" cy="1331486"/>
            <a:chOff x="6543216" y="5456058"/>
            <a:chExt cx="1215177" cy="1331486"/>
          </a:xfrm>
        </p:grpSpPr>
        <p:sp>
          <p:nvSpPr>
            <p:cNvPr id="40" name="四角形: 角を丸くする 39">
              <a:extLst>
                <a:ext uri="{FF2B5EF4-FFF2-40B4-BE49-F238E27FC236}">
                  <a16:creationId xmlns:a16="http://schemas.microsoft.com/office/drawing/2014/main" id="{B5CABFB8-5BA2-3952-6CAF-53BDE7F92296}"/>
                </a:ext>
              </a:extLst>
            </p:cNvPr>
            <p:cNvSpPr/>
            <p:nvPr/>
          </p:nvSpPr>
          <p:spPr>
            <a:xfrm>
              <a:off x="6543216" y="5456058"/>
              <a:ext cx="1215177" cy="1331486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kumimoji="1"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クレジットカード</a:t>
              </a:r>
            </a:p>
          </p:txBody>
        </p:sp>
        <p:pic>
          <p:nvPicPr>
            <p:cNvPr id="41" name="図 40" descr="アイコン&#10;&#10;自動的に生成された説明">
              <a:extLst>
                <a:ext uri="{FF2B5EF4-FFF2-40B4-BE49-F238E27FC236}">
                  <a16:creationId xmlns:a16="http://schemas.microsoft.com/office/drawing/2014/main" id="{F23CC724-C77D-810F-1007-0211998F08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71" r="50807" b="60133"/>
            <a:stretch/>
          </p:blipFill>
          <p:spPr>
            <a:xfrm>
              <a:off x="6794671" y="6094839"/>
              <a:ext cx="779490" cy="554548"/>
            </a:xfrm>
            <a:prstGeom prst="rect">
              <a:avLst/>
            </a:prstGeom>
          </p:spPr>
        </p:pic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E09D01CA-EF45-F1E8-7B0C-1C63DF0DA21A}"/>
                </a:ext>
              </a:extLst>
            </p:cNvPr>
            <p:cNvSpPr txBox="1"/>
            <p:nvPr/>
          </p:nvSpPr>
          <p:spPr>
            <a:xfrm>
              <a:off x="6661515" y="5868339"/>
              <a:ext cx="964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credit card</a:t>
              </a:r>
              <a:endParaRPr kumimoji="1"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110523D-81C2-BEA6-CCDE-3CC37E944271}"/>
              </a:ext>
            </a:extLst>
          </p:cNvPr>
          <p:cNvSpPr txBox="1"/>
          <p:nvPr/>
        </p:nvSpPr>
        <p:spPr>
          <a:xfrm>
            <a:off x="7811753" y="5639744"/>
            <a:ext cx="1685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electronic payment </a:t>
            </a:r>
            <a:endParaRPr kumimoji="1" lang="ja-JP" altLang="en-US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66BCB263-107B-05AA-713B-A726C5CCFC16}"/>
              </a:ext>
            </a:extLst>
          </p:cNvPr>
          <p:cNvGrpSpPr/>
          <p:nvPr/>
        </p:nvGrpSpPr>
        <p:grpSpPr>
          <a:xfrm>
            <a:off x="9462347" y="5410406"/>
            <a:ext cx="1283844" cy="1331486"/>
            <a:chOff x="9267758" y="5429096"/>
            <a:chExt cx="1283844" cy="1331486"/>
          </a:xfrm>
        </p:grpSpPr>
        <p:sp>
          <p:nvSpPr>
            <p:cNvPr id="45" name="四角形: 角を丸くする 44">
              <a:extLst>
                <a:ext uri="{FF2B5EF4-FFF2-40B4-BE49-F238E27FC236}">
                  <a16:creationId xmlns:a16="http://schemas.microsoft.com/office/drawing/2014/main" id="{250A2119-138B-52B3-F3F3-1638C210B8BD}"/>
                </a:ext>
              </a:extLst>
            </p:cNvPr>
            <p:cNvSpPr/>
            <p:nvPr/>
          </p:nvSpPr>
          <p:spPr>
            <a:xfrm>
              <a:off x="9267758" y="5429096"/>
              <a:ext cx="1283844" cy="1331486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現金</a:t>
              </a:r>
              <a:r>
                <a:rPr kumimoji="1"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のみ</a:t>
              </a:r>
            </a:p>
          </p:txBody>
        </p:sp>
        <p:pic>
          <p:nvPicPr>
            <p:cNvPr id="46" name="図 45" descr="アイコン&#10;&#10;自動的に生成された説明">
              <a:extLst>
                <a:ext uri="{FF2B5EF4-FFF2-40B4-BE49-F238E27FC236}">
                  <a16:creationId xmlns:a16="http://schemas.microsoft.com/office/drawing/2014/main" id="{8F54549D-BEBB-0768-A62B-128CE65391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 r="11173" b="57047"/>
            <a:stretch/>
          </p:blipFill>
          <p:spPr>
            <a:xfrm>
              <a:off x="9312878" y="6054733"/>
              <a:ext cx="909529" cy="670132"/>
            </a:xfrm>
            <a:prstGeom prst="rect">
              <a:avLst/>
            </a:prstGeom>
          </p:spPr>
        </p:pic>
        <p:pic>
          <p:nvPicPr>
            <p:cNvPr id="47" name="グラフィックス 46" descr="硬貨 枠線">
              <a:extLst>
                <a:ext uri="{FF2B5EF4-FFF2-40B4-BE49-F238E27FC236}">
                  <a16:creationId xmlns:a16="http://schemas.microsoft.com/office/drawing/2014/main" id="{579B5400-B388-86E0-0050-BB2DCE2DD87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105968" y="6284486"/>
              <a:ext cx="397933" cy="397933"/>
            </a:xfrm>
            <a:prstGeom prst="rect">
              <a:avLst/>
            </a:prstGeom>
          </p:spPr>
        </p:pic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8C7B14E2-70FA-DDD0-BBEB-AF9D88E8670F}"/>
                </a:ext>
              </a:extLst>
            </p:cNvPr>
            <p:cNvSpPr txBox="1"/>
            <p:nvPr/>
          </p:nvSpPr>
          <p:spPr>
            <a:xfrm>
              <a:off x="9448276" y="5667710"/>
              <a:ext cx="9095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cash o</a:t>
              </a:r>
              <a:r>
                <a:rPr kumimoji="1" lang="en-US" altLang="ja-JP" sz="12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nly </a:t>
              </a:r>
              <a:endParaRPr kumimoji="1"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FDE911B1-46E4-3386-CD0C-FF881E9637D0}"/>
              </a:ext>
            </a:extLst>
          </p:cNvPr>
          <p:cNvSpPr/>
          <p:nvPr/>
        </p:nvSpPr>
        <p:spPr>
          <a:xfrm>
            <a:off x="169674" y="3885915"/>
            <a:ext cx="9788105" cy="1335229"/>
          </a:xfrm>
          <a:prstGeom prst="roundRect">
            <a:avLst>
              <a:gd name="adj" fmla="val 21666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9D887E12-5451-7946-DD86-530FC3A772EE}"/>
              </a:ext>
            </a:extLst>
          </p:cNvPr>
          <p:cNvGrpSpPr/>
          <p:nvPr/>
        </p:nvGrpSpPr>
        <p:grpSpPr>
          <a:xfrm>
            <a:off x="10824997" y="5404261"/>
            <a:ext cx="1283845" cy="1331486"/>
            <a:chOff x="10650697" y="5429096"/>
            <a:chExt cx="1283845" cy="1331486"/>
          </a:xfrm>
        </p:grpSpPr>
        <p:sp>
          <p:nvSpPr>
            <p:cNvPr id="59" name="四角形: 角を丸くする 58">
              <a:extLst>
                <a:ext uri="{FF2B5EF4-FFF2-40B4-BE49-F238E27FC236}">
                  <a16:creationId xmlns:a16="http://schemas.microsoft.com/office/drawing/2014/main" id="{5DFF92B5-10D5-092D-C27E-D6CA173D1E33}"/>
                </a:ext>
              </a:extLst>
            </p:cNvPr>
            <p:cNvSpPr/>
            <p:nvPr/>
          </p:nvSpPr>
          <p:spPr>
            <a:xfrm>
              <a:off x="10650697" y="5429096"/>
              <a:ext cx="1283845" cy="1331486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kumimoji="1"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レシート</a:t>
              </a:r>
            </a:p>
          </p:txBody>
        </p:sp>
        <p:pic>
          <p:nvPicPr>
            <p:cNvPr id="60" name="図 59" descr="グラフ&#10;&#10;中程度の精度で自動的に生成された説明">
              <a:extLst>
                <a:ext uri="{FF2B5EF4-FFF2-40B4-BE49-F238E27FC236}">
                  <a16:creationId xmlns:a16="http://schemas.microsoft.com/office/drawing/2014/main" id="{0D26AFDD-895D-557B-5B63-3C1D8DF74D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979" t="13515" r="32887" b="8863"/>
            <a:stretch/>
          </p:blipFill>
          <p:spPr>
            <a:xfrm>
              <a:off x="11107509" y="5861461"/>
              <a:ext cx="379759" cy="86363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A1801C2A-7DC2-516D-6E78-EA2980504380}"/>
                </a:ext>
              </a:extLst>
            </p:cNvPr>
            <p:cNvSpPr txBox="1"/>
            <p:nvPr/>
          </p:nvSpPr>
          <p:spPr>
            <a:xfrm>
              <a:off x="10855075" y="5626530"/>
              <a:ext cx="9095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receipt</a:t>
              </a:r>
              <a:endParaRPr kumimoji="1"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7E48116-C97A-03AF-DADD-4618AC97833B}"/>
              </a:ext>
            </a:extLst>
          </p:cNvPr>
          <p:cNvSpPr txBox="1"/>
          <p:nvPr/>
        </p:nvSpPr>
        <p:spPr>
          <a:xfrm>
            <a:off x="344023" y="1796806"/>
            <a:ext cx="478079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☝お会計は〇円です。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The total is </a:t>
            </a:r>
            <a:r>
              <a:rPr kumimoji="1" lang="ja-JP" altLang="en-US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〇 </a:t>
            </a:r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yen.</a:t>
            </a: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☝個別</a:t>
            </a:r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に支払われますか？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Will you be paying separately/individually?</a:t>
            </a:r>
          </a:p>
          <a:p>
            <a:endParaRPr lang="en-US" altLang="ja-JP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☝会計方法はどうされますか？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How would you like to pay</a:t>
            </a:r>
            <a:r>
              <a:rPr kumimoji="1" lang="ja-JP" altLang="en-US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？</a:t>
            </a:r>
            <a:endParaRPr kumimoji="1" lang="en-US" altLang="ja-JP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ja-JP" altLang="en-US" sz="1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53E4B634-20E7-6975-9AEF-A03594FED155}"/>
              </a:ext>
            </a:extLst>
          </p:cNvPr>
          <p:cNvSpPr txBox="1"/>
          <p:nvPr/>
        </p:nvSpPr>
        <p:spPr>
          <a:xfrm>
            <a:off x="364607" y="4014443"/>
            <a:ext cx="49173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☝会計は一括でお願いします。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Please pay the bill together as a group.</a:t>
            </a:r>
          </a:p>
          <a:p>
            <a:endParaRPr kumimoji="1" lang="ja-JP" altLang="en-US" sz="1100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6E23B544-0BA2-AE3A-B14E-E95B307751AB}"/>
              </a:ext>
            </a:extLst>
          </p:cNvPr>
          <p:cNvSpPr txBox="1"/>
          <p:nvPr/>
        </p:nvSpPr>
        <p:spPr>
          <a:xfrm>
            <a:off x="5341837" y="3910868"/>
            <a:ext cx="432243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☝領収書ください。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Please give me a receipt.</a:t>
            </a:r>
          </a:p>
          <a:p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☝持ち帰り用の袋もらえますか？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Can I get a bag?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2A95C91D-BEDC-C7CD-9EDD-2DBFFFD87E89}"/>
              </a:ext>
            </a:extLst>
          </p:cNvPr>
          <p:cNvCxnSpPr>
            <a:cxnSpLocks/>
          </p:cNvCxnSpPr>
          <p:nvPr/>
        </p:nvCxnSpPr>
        <p:spPr>
          <a:xfrm>
            <a:off x="432602" y="2316413"/>
            <a:ext cx="9438421" cy="0"/>
          </a:xfrm>
          <a:prstGeom prst="line">
            <a:avLst/>
          </a:prstGeom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236BA944-E028-C58A-7967-C0E7241A6A6F}"/>
              </a:ext>
            </a:extLst>
          </p:cNvPr>
          <p:cNvCxnSpPr>
            <a:cxnSpLocks/>
          </p:cNvCxnSpPr>
          <p:nvPr/>
        </p:nvCxnSpPr>
        <p:spPr>
          <a:xfrm>
            <a:off x="448379" y="3034342"/>
            <a:ext cx="9422644" cy="0"/>
          </a:xfrm>
          <a:prstGeom prst="line">
            <a:avLst/>
          </a:prstGeom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44EE7252-616C-F995-6C16-6F9CA60D1FA7}"/>
              </a:ext>
            </a:extLst>
          </p:cNvPr>
          <p:cNvCxnSpPr>
            <a:cxnSpLocks/>
          </p:cNvCxnSpPr>
          <p:nvPr/>
        </p:nvCxnSpPr>
        <p:spPr>
          <a:xfrm>
            <a:off x="395650" y="3740065"/>
            <a:ext cx="9490406" cy="26933"/>
          </a:xfrm>
          <a:prstGeom prst="line">
            <a:avLst/>
          </a:prstGeom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743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A84BCA-1DF0-D992-95A1-886A629DD0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3ED61A7-4707-3FB1-E6C8-0F2F40496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7855" y="161462"/>
            <a:ext cx="3765389" cy="91359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ja-JP" sz="2800" b="1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POINTING</a:t>
            </a:r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pPr algn="l"/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communication sheet</a:t>
            </a:r>
            <a:endParaRPr kumimoji="1" lang="ja-JP" altLang="en-US" sz="28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19A74E2-687E-35A9-527D-485C55FF6452}"/>
              </a:ext>
            </a:extLst>
          </p:cNvPr>
          <p:cNvSpPr/>
          <p:nvPr/>
        </p:nvSpPr>
        <p:spPr>
          <a:xfrm>
            <a:off x="381001" y="110981"/>
            <a:ext cx="4308764" cy="803419"/>
          </a:xfrm>
          <a:prstGeom prst="roundRect">
            <a:avLst>
              <a:gd name="adj" fmla="val 3736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3CE6E6F-63E4-2EA9-79CE-7EA1BC6C5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311" y="90675"/>
            <a:ext cx="4627653" cy="921183"/>
          </a:xfrm>
        </p:spPr>
        <p:txBody>
          <a:bodyPr anchor="ctr">
            <a:normAutofit/>
          </a:bodyPr>
          <a:lstStyle/>
          <a:p>
            <a:r>
              <a:rPr kumimoji="1" lang="ja-JP" altLang="en-US" sz="4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指さしシート</a:t>
            </a:r>
            <a:r>
              <a:rPr lang="ja-JP" altLang="en-US" sz="4900" dirty="0"/>
              <a:t>☝</a:t>
            </a:r>
            <a:endParaRPr kumimoji="1" lang="ja-JP" altLang="en-US" sz="4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8B9A3618-457D-A493-77E4-1B556FF10C24}"/>
              </a:ext>
            </a:extLst>
          </p:cNvPr>
          <p:cNvSpPr/>
          <p:nvPr/>
        </p:nvSpPr>
        <p:spPr>
          <a:xfrm>
            <a:off x="181870" y="1269932"/>
            <a:ext cx="3017434" cy="4039413"/>
          </a:xfrm>
          <a:prstGeom prst="roundRect">
            <a:avLst>
              <a:gd name="adj" fmla="val 641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kumimoji="1" lang="ja-JP" altLang="en-US" sz="2400" b="1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レジ袋</a:t>
            </a:r>
          </a:p>
        </p:txBody>
      </p: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55CAA420-6C33-B9BE-5856-26A3705AE579}"/>
              </a:ext>
            </a:extLst>
          </p:cNvPr>
          <p:cNvSpPr/>
          <p:nvPr/>
        </p:nvSpPr>
        <p:spPr>
          <a:xfrm>
            <a:off x="321231" y="59516"/>
            <a:ext cx="4437805" cy="921183"/>
          </a:xfrm>
          <a:prstGeom prst="roundRect">
            <a:avLst>
              <a:gd name="adj" fmla="val 37360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吹き出し: 角を丸めた四角形 48">
            <a:extLst>
              <a:ext uri="{FF2B5EF4-FFF2-40B4-BE49-F238E27FC236}">
                <a16:creationId xmlns:a16="http://schemas.microsoft.com/office/drawing/2014/main" id="{D9D574C6-2D94-A53E-58AD-0725224C01D2}"/>
              </a:ext>
            </a:extLst>
          </p:cNvPr>
          <p:cNvSpPr/>
          <p:nvPr/>
        </p:nvSpPr>
        <p:spPr>
          <a:xfrm>
            <a:off x="9184188" y="29578"/>
            <a:ext cx="2934629" cy="1098049"/>
          </a:xfrm>
          <a:prstGeom prst="wedgeRoundRectCallout">
            <a:avLst>
              <a:gd name="adj1" fmla="val -60215"/>
              <a:gd name="adj2" fmla="val -11312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DBE477FC-EB81-5877-F25F-2ABA18376A66}"/>
              </a:ext>
            </a:extLst>
          </p:cNvPr>
          <p:cNvSpPr txBox="1">
            <a:spLocks/>
          </p:cNvSpPr>
          <p:nvPr/>
        </p:nvSpPr>
        <p:spPr>
          <a:xfrm>
            <a:off x="9053048" y="165939"/>
            <a:ext cx="2401744" cy="92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その他</a:t>
            </a:r>
            <a:endParaRPr lang="en-US" altLang="ja-JP" sz="3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2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others</a:t>
            </a:r>
            <a:endParaRPr lang="ja-JP" altLang="en-US" sz="2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945027B5-5FEB-50A8-5407-8750BF0B39E4}"/>
              </a:ext>
            </a:extLst>
          </p:cNvPr>
          <p:cNvSpPr txBox="1"/>
          <p:nvPr/>
        </p:nvSpPr>
        <p:spPr>
          <a:xfrm>
            <a:off x="152777" y="1745864"/>
            <a:ext cx="3076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Do you need a plastic bag</a:t>
            </a:r>
            <a:r>
              <a:rPr kumimoji="1" lang="ja-JP" altLang="en-US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？</a:t>
            </a:r>
            <a:endParaRPr kumimoji="1"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23DFFBBD-F275-5504-2176-C1EC089DBFF0}"/>
              </a:ext>
            </a:extLst>
          </p:cNvPr>
          <p:cNvSpPr/>
          <p:nvPr/>
        </p:nvSpPr>
        <p:spPr>
          <a:xfrm>
            <a:off x="3274941" y="1268185"/>
            <a:ext cx="3017434" cy="4045993"/>
          </a:xfrm>
          <a:prstGeom prst="roundRect">
            <a:avLst>
              <a:gd name="adj" fmla="val 641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kumimoji="1" lang="ja-JP" altLang="en-US" b="1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スプーン</a:t>
            </a:r>
            <a:r>
              <a:rPr kumimoji="1" lang="en-US" altLang="ja-JP" b="1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/</a:t>
            </a:r>
            <a:r>
              <a:rPr kumimoji="1" lang="ja-JP" altLang="en-US" b="1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フォーク</a:t>
            </a:r>
            <a:r>
              <a:rPr kumimoji="1" lang="en-US" altLang="ja-JP" b="1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/</a:t>
            </a:r>
            <a:r>
              <a:rPr kumimoji="1" lang="ja-JP" altLang="en-US" b="1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はし</a:t>
            </a: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5524F06E-93A4-43F7-D72E-035FA7E3B661}"/>
              </a:ext>
            </a:extLst>
          </p:cNvPr>
          <p:cNvGrpSpPr/>
          <p:nvPr/>
        </p:nvGrpSpPr>
        <p:grpSpPr>
          <a:xfrm>
            <a:off x="540320" y="5428825"/>
            <a:ext cx="6306754" cy="1359558"/>
            <a:chOff x="48849" y="5429096"/>
            <a:chExt cx="6306754" cy="1359558"/>
          </a:xfrm>
        </p:grpSpPr>
        <p:sp>
          <p:nvSpPr>
            <p:cNvPr id="70" name="四角形: 角を丸くする 69">
              <a:extLst>
                <a:ext uri="{FF2B5EF4-FFF2-40B4-BE49-F238E27FC236}">
                  <a16:creationId xmlns:a16="http://schemas.microsoft.com/office/drawing/2014/main" id="{3F74507A-EB0E-F967-1832-037682A66553}"/>
                </a:ext>
              </a:extLst>
            </p:cNvPr>
            <p:cNvSpPr/>
            <p:nvPr/>
          </p:nvSpPr>
          <p:spPr>
            <a:xfrm>
              <a:off x="3514308" y="6076273"/>
              <a:ext cx="1315386" cy="712381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百　</a:t>
              </a:r>
              <a:endParaRPr kumimoji="1" lang="en-US" altLang="ja-JP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r>
                <a:rPr kumimoji="1" lang="en-US" altLang="ja-JP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hundred</a:t>
              </a:r>
              <a:endPara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93" name="四角形: 角を丸くする 92">
              <a:extLst>
                <a:ext uri="{FF2B5EF4-FFF2-40B4-BE49-F238E27FC236}">
                  <a16:creationId xmlns:a16="http://schemas.microsoft.com/office/drawing/2014/main" id="{D1CC5F32-6C7C-A0C7-19CC-F8E54EB0B4F7}"/>
                </a:ext>
              </a:extLst>
            </p:cNvPr>
            <p:cNvSpPr/>
            <p:nvPr/>
          </p:nvSpPr>
          <p:spPr>
            <a:xfrm>
              <a:off x="2150072" y="6076273"/>
              <a:ext cx="1315386" cy="712381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千</a:t>
              </a:r>
              <a:r>
                <a:rPr kumimoji="1" lang="ja-JP" altLang="en-US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　</a:t>
              </a:r>
              <a:endParaRPr kumimoji="1" lang="en-US" altLang="ja-JP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r>
                <a:rPr lang="en-US" altLang="ja-JP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thousand</a:t>
              </a:r>
              <a:endPara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94" name="四角形: 角を丸くする 93">
              <a:extLst>
                <a:ext uri="{FF2B5EF4-FFF2-40B4-BE49-F238E27FC236}">
                  <a16:creationId xmlns:a16="http://schemas.microsoft.com/office/drawing/2014/main" id="{4429E75B-4298-A63E-A9D5-FDA15C462B4F}"/>
                </a:ext>
              </a:extLst>
            </p:cNvPr>
            <p:cNvSpPr/>
            <p:nvPr/>
          </p:nvSpPr>
          <p:spPr>
            <a:xfrm>
              <a:off x="321231" y="6076024"/>
              <a:ext cx="1779991" cy="712381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万　</a:t>
              </a:r>
              <a:endParaRPr kumimoji="1" lang="en-US" altLang="ja-JP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r>
                <a:rPr lang="en-US" altLang="ja-JP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ten-thousand</a:t>
              </a:r>
              <a:endPara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95" name="四角形: 角を丸くする 94">
              <a:extLst>
                <a:ext uri="{FF2B5EF4-FFF2-40B4-BE49-F238E27FC236}">
                  <a16:creationId xmlns:a16="http://schemas.microsoft.com/office/drawing/2014/main" id="{953EB13B-7D30-9AB0-BB96-4EA032B76327}"/>
                </a:ext>
              </a:extLst>
            </p:cNvPr>
            <p:cNvSpPr/>
            <p:nvPr/>
          </p:nvSpPr>
          <p:spPr>
            <a:xfrm>
              <a:off x="4878544" y="6075162"/>
              <a:ext cx="1315386" cy="712381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円　</a:t>
              </a:r>
              <a:endParaRPr kumimoji="1" lang="en-US" altLang="ja-JP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r>
                <a:rPr lang="en-US" altLang="ja-JP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yen</a:t>
              </a:r>
              <a:endPara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96" name="四角形: 角を丸くする 95">
              <a:extLst>
                <a:ext uri="{FF2B5EF4-FFF2-40B4-BE49-F238E27FC236}">
                  <a16:creationId xmlns:a16="http://schemas.microsoft.com/office/drawing/2014/main" id="{6202EC6E-2410-D547-C544-267B389028FA}"/>
                </a:ext>
              </a:extLst>
            </p:cNvPr>
            <p:cNvSpPr/>
            <p:nvPr/>
          </p:nvSpPr>
          <p:spPr>
            <a:xfrm>
              <a:off x="5851560" y="5447584"/>
              <a:ext cx="504043" cy="53867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9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97" name="四角形: 角を丸くする 96">
              <a:extLst>
                <a:ext uri="{FF2B5EF4-FFF2-40B4-BE49-F238E27FC236}">
                  <a16:creationId xmlns:a16="http://schemas.microsoft.com/office/drawing/2014/main" id="{AB9C448B-5161-A5C1-9DF7-C9EEACEB2CA2}"/>
                </a:ext>
              </a:extLst>
            </p:cNvPr>
            <p:cNvSpPr/>
            <p:nvPr/>
          </p:nvSpPr>
          <p:spPr>
            <a:xfrm>
              <a:off x="5212268" y="5453280"/>
              <a:ext cx="504043" cy="53867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8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98" name="四角形: 角を丸くする 97">
              <a:extLst>
                <a:ext uri="{FF2B5EF4-FFF2-40B4-BE49-F238E27FC236}">
                  <a16:creationId xmlns:a16="http://schemas.microsoft.com/office/drawing/2014/main" id="{241BF5B2-41BD-2594-579A-0F6578AE7709}"/>
                </a:ext>
              </a:extLst>
            </p:cNvPr>
            <p:cNvSpPr/>
            <p:nvPr/>
          </p:nvSpPr>
          <p:spPr>
            <a:xfrm>
              <a:off x="4573960" y="5456057"/>
              <a:ext cx="504043" cy="53867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7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99" name="四角形: 角を丸くする 98">
              <a:extLst>
                <a:ext uri="{FF2B5EF4-FFF2-40B4-BE49-F238E27FC236}">
                  <a16:creationId xmlns:a16="http://schemas.microsoft.com/office/drawing/2014/main" id="{DB1F9214-B15D-1F3F-1F90-01C0BA8F86DC}"/>
                </a:ext>
              </a:extLst>
            </p:cNvPr>
            <p:cNvSpPr/>
            <p:nvPr/>
          </p:nvSpPr>
          <p:spPr>
            <a:xfrm>
              <a:off x="3929566" y="5456057"/>
              <a:ext cx="504043" cy="53867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6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00" name="四角形: 角を丸くする 99">
              <a:extLst>
                <a:ext uri="{FF2B5EF4-FFF2-40B4-BE49-F238E27FC236}">
                  <a16:creationId xmlns:a16="http://schemas.microsoft.com/office/drawing/2014/main" id="{AB79F460-0A99-7DE6-4BD2-B21FACFC251A}"/>
                </a:ext>
              </a:extLst>
            </p:cNvPr>
            <p:cNvSpPr/>
            <p:nvPr/>
          </p:nvSpPr>
          <p:spPr>
            <a:xfrm>
              <a:off x="3275958" y="5448220"/>
              <a:ext cx="504043" cy="53867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5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01" name="四角形: 角を丸くする 100">
              <a:extLst>
                <a:ext uri="{FF2B5EF4-FFF2-40B4-BE49-F238E27FC236}">
                  <a16:creationId xmlns:a16="http://schemas.microsoft.com/office/drawing/2014/main" id="{CECC9779-4918-18F2-B02C-9CA344755964}"/>
                </a:ext>
              </a:extLst>
            </p:cNvPr>
            <p:cNvSpPr/>
            <p:nvPr/>
          </p:nvSpPr>
          <p:spPr>
            <a:xfrm>
              <a:off x="2631564" y="5448220"/>
              <a:ext cx="504043" cy="53867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4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02" name="四角形: 角を丸くする 101">
              <a:extLst>
                <a:ext uri="{FF2B5EF4-FFF2-40B4-BE49-F238E27FC236}">
                  <a16:creationId xmlns:a16="http://schemas.microsoft.com/office/drawing/2014/main" id="{77551921-2507-247D-CA06-2D08DA4FB08F}"/>
                </a:ext>
              </a:extLst>
            </p:cNvPr>
            <p:cNvSpPr/>
            <p:nvPr/>
          </p:nvSpPr>
          <p:spPr>
            <a:xfrm>
              <a:off x="1986308" y="5448220"/>
              <a:ext cx="504043" cy="53867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3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03" name="四角形: 角を丸くする 102">
              <a:extLst>
                <a:ext uri="{FF2B5EF4-FFF2-40B4-BE49-F238E27FC236}">
                  <a16:creationId xmlns:a16="http://schemas.microsoft.com/office/drawing/2014/main" id="{EB9AFE9C-BB26-4FE2-B643-19AE4E6A7A29}"/>
                </a:ext>
              </a:extLst>
            </p:cNvPr>
            <p:cNvSpPr/>
            <p:nvPr/>
          </p:nvSpPr>
          <p:spPr>
            <a:xfrm>
              <a:off x="1343317" y="5448220"/>
              <a:ext cx="504043" cy="53867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2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04" name="四角形: 角を丸くする 103">
              <a:extLst>
                <a:ext uri="{FF2B5EF4-FFF2-40B4-BE49-F238E27FC236}">
                  <a16:creationId xmlns:a16="http://schemas.microsoft.com/office/drawing/2014/main" id="{4759C9CE-2FDC-65E3-B887-7D2BAA93C19B}"/>
                </a:ext>
              </a:extLst>
            </p:cNvPr>
            <p:cNvSpPr/>
            <p:nvPr/>
          </p:nvSpPr>
          <p:spPr>
            <a:xfrm>
              <a:off x="695073" y="5436517"/>
              <a:ext cx="504043" cy="53867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1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05" name="四角形: 角を丸くする 104">
              <a:extLst>
                <a:ext uri="{FF2B5EF4-FFF2-40B4-BE49-F238E27FC236}">
                  <a16:creationId xmlns:a16="http://schemas.microsoft.com/office/drawing/2014/main" id="{0F08CA38-7AE1-2C1D-E71F-50BCAB404C4F}"/>
                </a:ext>
              </a:extLst>
            </p:cNvPr>
            <p:cNvSpPr/>
            <p:nvPr/>
          </p:nvSpPr>
          <p:spPr>
            <a:xfrm>
              <a:off x="48849" y="5429096"/>
              <a:ext cx="504043" cy="53867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0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C9723C0-6256-9566-6384-A9EB0FAA3BAB}"/>
              </a:ext>
            </a:extLst>
          </p:cNvPr>
          <p:cNvGrpSpPr/>
          <p:nvPr/>
        </p:nvGrpSpPr>
        <p:grpSpPr>
          <a:xfrm>
            <a:off x="9524119" y="1270207"/>
            <a:ext cx="2551501" cy="1179179"/>
            <a:chOff x="151835" y="2428509"/>
            <a:chExt cx="2632366" cy="1264914"/>
          </a:xfrm>
        </p:grpSpPr>
        <p:sp>
          <p:nvSpPr>
            <p:cNvPr id="76" name="四角形: 角を丸くする 75">
              <a:extLst>
                <a:ext uri="{FF2B5EF4-FFF2-40B4-BE49-F238E27FC236}">
                  <a16:creationId xmlns:a16="http://schemas.microsoft.com/office/drawing/2014/main" id="{50BC7908-DE9F-EA8E-CA7D-BCD0258B95BA}"/>
                </a:ext>
              </a:extLst>
            </p:cNvPr>
            <p:cNvSpPr/>
            <p:nvPr/>
          </p:nvSpPr>
          <p:spPr>
            <a:xfrm>
              <a:off x="151835" y="2428509"/>
              <a:ext cx="2632366" cy="1264914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60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○</a:t>
              </a: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8FA30A9E-5615-2F14-0277-211EBD49F5EC}"/>
                </a:ext>
              </a:extLst>
            </p:cNvPr>
            <p:cNvSpPr txBox="1"/>
            <p:nvPr/>
          </p:nvSpPr>
          <p:spPr>
            <a:xfrm>
              <a:off x="420176" y="3209173"/>
              <a:ext cx="21514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yes / good / it is</a:t>
              </a:r>
              <a:endParaRPr kumimoji="1" lang="ja-JP" altLang="en-US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65C8AE12-B98E-97CF-718D-2609E03774DA}"/>
              </a:ext>
            </a:extLst>
          </p:cNvPr>
          <p:cNvGrpSpPr/>
          <p:nvPr/>
        </p:nvGrpSpPr>
        <p:grpSpPr>
          <a:xfrm>
            <a:off x="9500170" y="2524913"/>
            <a:ext cx="2867887" cy="1331486"/>
            <a:chOff x="109466" y="3312087"/>
            <a:chExt cx="2964603" cy="1264914"/>
          </a:xfrm>
        </p:grpSpPr>
        <p:sp>
          <p:nvSpPr>
            <p:cNvPr id="92" name="四角形: 角を丸くする 91">
              <a:extLst>
                <a:ext uri="{FF2B5EF4-FFF2-40B4-BE49-F238E27FC236}">
                  <a16:creationId xmlns:a16="http://schemas.microsoft.com/office/drawing/2014/main" id="{86808F6C-CCDC-CE14-5B72-9E0CFAE1E3B8}"/>
                </a:ext>
              </a:extLst>
            </p:cNvPr>
            <p:cNvSpPr/>
            <p:nvPr/>
          </p:nvSpPr>
          <p:spPr>
            <a:xfrm>
              <a:off x="138448" y="3312087"/>
              <a:ext cx="2632366" cy="1264914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altLang="ja-JP" sz="72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×</a:t>
              </a:r>
              <a:endParaRPr kumimoji="1" lang="ja-JP" altLang="en-US" sz="72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D4E762E1-5DE3-F1DD-D475-2417B4C8FEB1}"/>
                </a:ext>
              </a:extLst>
            </p:cNvPr>
            <p:cNvSpPr txBox="1"/>
            <p:nvPr/>
          </p:nvSpPr>
          <p:spPr>
            <a:xfrm>
              <a:off x="109466" y="4172782"/>
              <a:ext cx="2964603" cy="336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7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no / not good / it's not</a:t>
              </a:r>
              <a:endParaRPr kumimoji="1" lang="ja-JP" altLang="en-US" sz="17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12" name="AutoShape 2" descr="さまざまな支払い方法のアイコンセット - モバイル決済のベクターアート素材や画像を多数ご用意 - モバイル決済, 非接触型決済, アイコン ...">
            <a:extLst>
              <a:ext uri="{FF2B5EF4-FFF2-40B4-BE49-F238E27FC236}">
                <a16:creationId xmlns:a16="http://schemas.microsoft.com/office/drawing/2014/main" id="{223501E8-BED7-F91E-BFCE-5BF26BC099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9A3F2A1F-5690-4C54-1B41-20912B6C7FE7}"/>
              </a:ext>
            </a:extLst>
          </p:cNvPr>
          <p:cNvGrpSpPr/>
          <p:nvPr/>
        </p:nvGrpSpPr>
        <p:grpSpPr>
          <a:xfrm>
            <a:off x="8903172" y="5429096"/>
            <a:ext cx="1471431" cy="1333620"/>
            <a:chOff x="7885256" y="5445450"/>
            <a:chExt cx="1342970" cy="1333620"/>
          </a:xfrm>
        </p:grpSpPr>
        <p:sp>
          <p:nvSpPr>
            <p:cNvPr id="107" name="四角形: 角を丸くする 106">
              <a:extLst>
                <a:ext uri="{FF2B5EF4-FFF2-40B4-BE49-F238E27FC236}">
                  <a16:creationId xmlns:a16="http://schemas.microsoft.com/office/drawing/2014/main" id="{BEE084F6-CD44-88AB-A208-E5868092594D}"/>
                </a:ext>
              </a:extLst>
            </p:cNvPr>
            <p:cNvSpPr/>
            <p:nvPr/>
          </p:nvSpPr>
          <p:spPr>
            <a:xfrm>
              <a:off x="7885256" y="5445450"/>
              <a:ext cx="1342970" cy="1333620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kumimoji="1"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電子決済</a:t>
              </a:r>
            </a:p>
          </p:txBody>
        </p:sp>
        <p:pic>
          <p:nvPicPr>
            <p:cNvPr id="14" name="図 13" descr="アイコン&#10;&#10;自動的に生成された説明">
              <a:extLst>
                <a:ext uri="{FF2B5EF4-FFF2-40B4-BE49-F238E27FC236}">
                  <a16:creationId xmlns:a16="http://schemas.microsoft.com/office/drawing/2014/main" id="{44D7A88D-7A5A-DD64-2CA9-C1C6FCD2AE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3" t="42626" r="56548" b="7449"/>
            <a:stretch/>
          </p:blipFill>
          <p:spPr>
            <a:xfrm>
              <a:off x="8020193" y="5929320"/>
              <a:ext cx="647617" cy="795545"/>
            </a:xfrm>
            <a:prstGeom prst="rect">
              <a:avLst/>
            </a:prstGeom>
          </p:spPr>
        </p:pic>
        <p:pic>
          <p:nvPicPr>
            <p:cNvPr id="18" name="グラフィックス 17" descr="QR コード 単色塗りつぶし">
              <a:extLst>
                <a:ext uri="{FF2B5EF4-FFF2-40B4-BE49-F238E27FC236}">
                  <a16:creationId xmlns:a16="http://schemas.microsoft.com/office/drawing/2014/main" id="{28C1FA52-A22C-F6A6-C43B-83511C0D0F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9147" y="6199618"/>
              <a:ext cx="546521" cy="546521"/>
            </a:xfrm>
            <a:prstGeom prst="rect">
              <a:avLst/>
            </a:prstGeom>
          </p:spPr>
        </p:pic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9418847A-35D9-184E-53E9-AD9AAF4CF420}"/>
              </a:ext>
            </a:extLst>
          </p:cNvPr>
          <p:cNvGrpSpPr/>
          <p:nvPr/>
        </p:nvGrpSpPr>
        <p:grpSpPr>
          <a:xfrm>
            <a:off x="7424894" y="5456057"/>
            <a:ext cx="1283844" cy="1331486"/>
            <a:chOff x="6543216" y="5456058"/>
            <a:chExt cx="1215177" cy="1331486"/>
          </a:xfrm>
        </p:grpSpPr>
        <p:sp>
          <p:nvSpPr>
            <p:cNvPr id="106" name="四角形: 角を丸くする 105">
              <a:extLst>
                <a:ext uri="{FF2B5EF4-FFF2-40B4-BE49-F238E27FC236}">
                  <a16:creationId xmlns:a16="http://schemas.microsoft.com/office/drawing/2014/main" id="{D29C0FCE-824B-3AD1-36D9-A72ECF1FD35D}"/>
                </a:ext>
              </a:extLst>
            </p:cNvPr>
            <p:cNvSpPr/>
            <p:nvPr/>
          </p:nvSpPr>
          <p:spPr>
            <a:xfrm>
              <a:off x="6543216" y="5456058"/>
              <a:ext cx="1215177" cy="1331486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kumimoji="1"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クレジットカード</a:t>
              </a:r>
            </a:p>
          </p:txBody>
        </p:sp>
        <p:pic>
          <p:nvPicPr>
            <p:cNvPr id="15" name="図 14" descr="アイコン&#10;&#10;自動的に生成された説明">
              <a:extLst>
                <a:ext uri="{FF2B5EF4-FFF2-40B4-BE49-F238E27FC236}">
                  <a16:creationId xmlns:a16="http://schemas.microsoft.com/office/drawing/2014/main" id="{855B119B-3D81-F9F0-30A3-8E588624F6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71" r="50807" b="60133"/>
            <a:stretch/>
          </p:blipFill>
          <p:spPr>
            <a:xfrm>
              <a:off x="6794671" y="6094839"/>
              <a:ext cx="779490" cy="554548"/>
            </a:xfrm>
            <a:prstGeom prst="rect">
              <a:avLst/>
            </a:prstGeom>
          </p:spPr>
        </p:pic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4FB452A2-F2E8-95AD-53CE-3DB1CA212263}"/>
                </a:ext>
              </a:extLst>
            </p:cNvPr>
            <p:cNvSpPr txBox="1"/>
            <p:nvPr/>
          </p:nvSpPr>
          <p:spPr>
            <a:xfrm>
              <a:off x="6661515" y="5868339"/>
              <a:ext cx="964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credit card</a:t>
              </a:r>
              <a:endParaRPr kumimoji="1"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F6A0B48-D191-F981-EA2E-3C6F7A1B32A7}"/>
              </a:ext>
            </a:extLst>
          </p:cNvPr>
          <p:cNvSpPr txBox="1"/>
          <p:nvPr/>
        </p:nvSpPr>
        <p:spPr>
          <a:xfrm>
            <a:off x="8791847" y="5663922"/>
            <a:ext cx="1685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electronic payment </a:t>
            </a:r>
            <a:endParaRPr kumimoji="1" lang="ja-JP" altLang="en-US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D8F94BDF-56CA-D156-E353-A32BE84523DD}"/>
              </a:ext>
            </a:extLst>
          </p:cNvPr>
          <p:cNvGrpSpPr/>
          <p:nvPr/>
        </p:nvGrpSpPr>
        <p:grpSpPr>
          <a:xfrm>
            <a:off x="10569037" y="5429096"/>
            <a:ext cx="1283844" cy="1331486"/>
            <a:chOff x="9267758" y="5429096"/>
            <a:chExt cx="1283844" cy="1331486"/>
          </a:xfrm>
        </p:grpSpPr>
        <p:sp>
          <p:nvSpPr>
            <p:cNvPr id="108" name="四角形: 角を丸くする 107">
              <a:extLst>
                <a:ext uri="{FF2B5EF4-FFF2-40B4-BE49-F238E27FC236}">
                  <a16:creationId xmlns:a16="http://schemas.microsoft.com/office/drawing/2014/main" id="{98FC6976-C7C2-03FB-89FE-1D11DD158571}"/>
                </a:ext>
              </a:extLst>
            </p:cNvPr>
            <p:cNvSpPr/>
            <p:nvPr/>
          </p:nvSpPr>
          <p:spPr>
            <a:xfrm>
              <a:off x="9267758" y="5429096"/>
              <a:ext cx="1283844" cy="1331486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現金</a:t>
              </a:r>
              <a:r>
                <a:rPr kumimoji="1"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のみ</a:t>
              </a:r>
            </a:p>
          </p:txBody>
        </p:sp>
        <p:pic>
          <p:nvPicPr>
            <p:cNvPr id="16" name="図 15" descr="アイコン&#10;&#10;自動的に生成された説明">
              <a:extLst>
                <a:ext uri="{FF2B5EF4-FFF2-40B4-BE49-F238E27FC236}">
                  <a16:creationId xmlns:a16="http://schemas.microsoft.com/office/drawing/2014/main" id="{3CA343CC-AC52-F0D2-7C2B-657C40552C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 r="11173" b="57047"/>
            <a:stretch/>
          </p:blipFill>
          <p:spPr>
            <a:xfrm>
              <a:off x="9312878" y="6054733"/>
              <a:ext cx="909529" cy="670132"/>
            </a:xfrm>
            <a:prstGeom prst="rect">
              <a:avLst/>
            </a:prstGeom>
          </p:spPr>
        </p:pic>
        <p:pic>
          <p:nvPicPr>
            <p:cNvPr id="22" name="グラフィックス 21" descr="硬貨 枠線">
              <a:extLst>
                <a:ext uri="{FF2B5EF4-FFF2-40B4-BE49-F238E27FC236}">
                  <a16:creationId xmlns:a16="http://schemas.microsoft.com/office/drawing/2014/main" id="{BA930EB3-CD93-48E6-072F-AD271A8DE7B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105968" y="6284486"/>
              <a:ext cx="397933" cy="397933"/>
            </a:xfrm>
            <a:prstGeom prst="rect">
              <a:avLst/>
            </a:prstGeom>
          </p:spPr>
        </p:pic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64CEBDF1-2238-150A-9F9B-7A69A965CA11}"/>
                </a:ext>
              </a:extLst>
            </p:cNvPr>
            <p:cNvSpPr txBox="1"/>
            <p:nvPr/>
          </p:nvSpPr>
          <p:spPr>
            <a:xfrm>
              <a:off x="9448276" y="5667710"/>
              <a:ext cx="9095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cash o</a:t>
              </a:r>
              <a:r>
                <a:rPr kumimoji="1" lang="en-US" altLang="ja-JP" sz="12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nly </a:t>
              </a:r>
              <a:endParaRPr kumimoji="1"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pic>
        <p:nvPicPr>
          <p:cNvPr id="6" name="図 5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065EFB2F-AB5D-0B88-2503-929B9697C56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2094" y="115813"/>
            <a:ext cx="643995" cy="887960"/>
          </a:xfrm>
          <a:prstGeom prst="rect">
            <a:avLst/>
          </a:prstGeom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E2B7C62-29E9-78DB-3B76-AE41F3671B94}"/>
              </a:ext>
            </a:extLst>
          </p:cNvPr>
          <p:cNvGrpSpPr/>
          <p:nvPr/>
        </p:nvGrpSpPr>
        <p:grpSpPr>
          <a:xfrm>
            <a:off x="9524119" y="3931927"/>
            <a:ext cx="2594698" cy="1331486"/>
            <a:chOff x="92949" y="1296361"/>
            <a:chExt cx="2632366" cy="1396965"/>
          </a:xfrm>
        </p:grpSpPr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26DF9C68-3FD0-04B5-9F9E-B7D482AB005E}"/>
                </a:ext>
              </a:extLst>
            </p:cNvPr>
            <p:cNvSpPr/>
            <p:nvPr/>
          </p:nvSpPr>
          <p:spPr>
            <a:xfrm>
              <a:off x="92949" y="1296361"/>
              <a:ext cx="2632366" cy="1396965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kumimoji="1" lang="ja-JP" altLang="en-US" sz="60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E2217A87-2915-48FF-CEC4-1AC6B1E0420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79313" y="1354078"/>
              <a:ext cx="2473353" cy="1281530"/>
            </a:xfrm>
            <a:prstGeom prst="rect">
              <a:avLst/>
            </a:prstGeom>
          </p:spPr>
        </p:pic>
      </p:grp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06CD772-23F5-00EC-4AF7-E3FEDE35B7CA}"/>
              </a:ext>
            </a:extLst>
          </p:cNvPr>
          <p:cNvSpPr/>
          <p:nvPr/>
        </p:nvSpPr>
        <p:spPr>
          <a:xfrm>
            <a:off x="6388364" y="1267471"/>
            <a:ext cx="3017434" cy="4045993"/>
          </a:xfrm>
          <a:prstGeom prst="roundRect">
            <a:avLst>
              <a:gd name="adj" fmla="val 641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kumimoji="1" lang="ja-JP" altLang="en-US" sz="2400" b="1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レシート</a:t>
            </a:r>
            <a:r>
              <a:rPr kumimoji="1" lang="en-US" altLang="ja-JP" sz="2400" b="1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/</a:t>
            </a:r>
            <a:r>
              <a:rPr kumimoji="1" lang="ja-JP" altLang="en-US" sz="2400" b="1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領収書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47C3757-E8A0-4462-7858-8137B33FF4EB}"/>
              </a:ext>
            </a:extLst>
          </p:cNvPr>
          <p:cNvSpPr txBox="1"/>
          <p:nvPr/>
        </p:nvSpPr>
        <p:spPr>
          <a:xfrm>
            <a:off x="3377109" y="1757291"/>
            <a:ext cx="2805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Do you need  </a:t>
            </a:r>
          </a:p>
          <a:p>
            <a:pPr algn="ctr"/>
            <a:r>
              <a:rPr kumimoji="1"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spoons / forks / chopsticks</a:t>
            </a:r>
            <a:r>
              <a:rPr kumimoji="1" lang="ja-JP" altLang="en-US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？</a:t>
            </a:r>
            <a:endParaRPr kumimoji="1"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43" name="図 42" descr="光, 手鏡 が含まれている画像&#10;&#10;自動的に生成された説明">
            <a:extLst>
              <a:ext uri="{FF2B5EF4-FFF2-40B4-BE49-F238E27FC236}">
                <a16:creationId xmlns:a16="http://schemas.microsoft.com/office/drawing/2014/main" id="{2B162583-51E1-A6CB-4B82-1307969F95B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099" y="2280511"/>
            <a:ext cx="876300" cy="2920084"/>
          </a:xfrm>
          <a:prstGeom prst="rect">
            <a:avLst/>
          </a:prstGeom>
        </p:spPr>
      </p:pic>
      <p:pic>
        <p:nvPicPr>
          <p:cNvPr id="45" name="図 44" descr="白黒の写真にテキストが書いてある｜｜｜ｐ&#10;&#10;低い精度で自動的に生成された説明">
            <a:extLst>
              <a:ext uri="{FF2B5EF4-FFF2-40B4-BE49-F238E27FC236}">
                <a16:creationId xmlns:a16="http://schemas.microsoft.com/office/drawing/2014/main" id="{DF1F8119-3F88-D687-7024-626211F0E06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135" y="2491004"/>
            <a:ext cx="737340" cy="2717399"/>
          </a:xfrm>
          <a:prstGeom prst="rect">
            <a:avLst/>
          </a:prstGeom>
        </p:spPr>
      </p:pic>
      <p:pic>
        <p:nvPicPr>
          <p:cNvPr id="47" name="図 46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2A81320B-430A-39B3-EC44-B75356D2F0C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55558">
            <a:off x="4856244" y="2860090"/>
            <a:ext cx="2067608" cy="2067608"/>
          </a:xfrm>
          <a:prstGeom prst="rect">
            <a:avLst/>
          </a:prstGeom>
        </p:spPr>
      </p:pic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D6213E0E-36E9-F475-05B3-833085C506AB}"/>
              </a:ext>
            </a:extLst>
          </p:cNvPr>
          <p:cNvGrpSpPr/>
          <p:nvPr/>
        </p:nvGrpSpPr>
        <p:grpSpPr>
          <a:xfrm>
            <a:off x="8007518" y="168622"/>
            <a:ext cx="857456" cy="943442"/>
            <a:chOff x="8655224" y="66539"/>
            <a:chExt cx="857456" cy="943442"/>
          </a:xfrm>
          <a:solidFill>
            <a:srgbClr val="FF6600"/>
          </a:solidFill>
        </p:grpSpPr>
        <p:sp>
          <p:nvSpPr>
            <p:cNvPr id="62" name="楕円 61">
              <a:extLst>
                <a:ext uri="{FF2B5EF4-FFF2-40B4-BE49-F238E27FC236}">
                  <a16:creationId xmlns:a16="http://schemas.microsoft.com/office/drawing/2014/main" id="{F7B138AE-42E4-C5E6-AA12-215535A214C5}"/>
                </a:ext>
              </a:extLst>
            </p:cNvPr>
            <p:cNvSpPr/>
            <p:nvPr/>
          </p:nvSpPr>
          <p:spPr>
            <a:xfrm>
              <a:off x="9204025" y="151730"/>
              <a:ext cx="235528" cy="235383"/>
            </a:xfrm>
            <a:prstGeom prst="ellipse">
              <a:avLst/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四角形: 角を丸くする 62">
              <a:extLst>
                <a:ext uri="{FF2B5EF4-FFF2-40B4-BE49-F238E27FC236}">
                  <a16:creationId xmlns:a16="http://schemas.microsoft.com/office/drawing/2014/main" id="{76753083-F775-1BF1-6E92-C0F0D5986893}"/>
                </a:ext>
              </a:extLst>
            </p:cNvPr>
            <p:cNvSpPr/>
            <p:nvPr/>
          </p:nvSpPr>
          <p:spPr>
            <a:xfrm>
              <a:off x="9150331" y="396142"/>
              <a:ext cx="208142" cy="428126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四角形: 角を丸くする 63">
              <a:extLst>
                <a:ext uri="{FF2B5EF4-FFF2-40B4-BE49-F238E27FC236}">
                  <a16:creationId xmlns:a16="http://schemas.microsoft.com/office/drawing/2014/main" id="{70D150CF-32DF-FB17-BE21-F142411E0030}"/>
                </a:ext>
              </a:extLst>
            </p:cNvPr>
            <p:cNvSpPr/>
            <p:nvPr/>
          </p:nvSpPr>
          <p:spPr>
            <a:xfrm rot="7164563" flipH="1">
              <a:off x="9065265" y="203906"/>
              <a:ext cx="93405" cy="338478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四角形: 角を丸くする 64">
              <a:extLst>
                <a:ext uri="{FF2B5EF4-FFF2-40B4-BE49-F238E27FC236}">
                  <a16:creationId xmlns:a16="http://schemas.microsoft.com/office/drawing/2014/main" id="{67D2E6E1-C819-C40A-7BF8-AC2050140035}"/>
                </a:ext>
              </a:extLst>
            </p:cNvPr>
            <p:cNvSpPr/>
            <p:nvPr/>
          </p:nvSpPr>
          <p:spPr>
            <a:xfrm flipH="1">
              <a:off x="9150331" y="620467"/>
              <a:ext cx="87036" cy="389514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四角形: 角を丸くする 65">
              <a:extLst>
                <a:ext uri="{FF2B5EF4-FFF2-40B4-BE49-F238E27FC236}">
                  <a16:creationId xmlns:a16="http://schemas.microsoft.com/office/drawing/2014/main" id="{2A38F7D2-77E2-FB52-3D0F-C2BAB1384B72}"/>
                </a:ext>
              </a:extLst>
            </p:cNvPr>
            <p:cNvSpPr/>
            <p:nvPr/>
          </p:nvSpPr>
          <p:spPr>
            <a:xfrm flipH="1">
              <a:off x="9276425" y="619226"/>
              <a:ext cx="87036" cy="389514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四角形: 角を丸くする 66">
              <a:extLst>
                <a:ext uri="{FF2B5EF4-FFF2-40B4-BE49-F238E27FC236}">
                  <a16:creationId xmlns:a16="http://schemas.microsoft.com/office/drawing/2014/main" id="{2BA4F133-7E02-6ACD-0B17-F748DD353D7A}"/>
                </a:ext>
              </a:extLst>
            </p:cNvPr>
            <p:cNvSpPr/>
            <p:nvPr/>
          </p:nvSpPr>
          <p:spPr>
            <a:xfrm rot="7771281" flipH="1">
              <a:off x="9348446" y="404749"/>
              <a:ext cx="81055" cy="247412"/>
            </a:xfrm>
            <a:prstGeom prst="roundRect">
              <a:avLst>
                <a:gd name="adj" fmla="val 49178"/>
              </a:avLst>
            </a:prstGeom>
            <a:grp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0C0D9F93-F1BC-A60F-1152-83B5BB75C46D}"/>
                </a:ext>
              </a:extLst>
            </p:cNvPr>
            <p:cNvCxnSpPr>
              <a:cxnSpLocks/>
            </p:cNvCxnSpPr>
            <p:nvPr/>
          </p:nvCxnSpPr>
          <p:spPr>
            <a:xfrm>
              <a:off x="8697112" y="66539"/>
              <a:ext cx="160411" cy="121182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9C369DB6-95E6-3BE9-819C-06F1DD84910E}"/>
                </a:ext>
              </a:extLst>
            </p:cNvPr>
            <p:cNvCxnSpPr>
              <a:cxnSpLocks/>
            </p:cNvCxnSpPr>
            <p:nvPr/>
          </p:nvCxnSpPr>
          <p:spPr>
            <a:xfrm>
              <a:off x="8664934" y="239728"/>
              <a:ext cx="160411" cy="30282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231B12CD-8A46-832D-B0A0-4D413AED0B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5224" y="373145"/>
              <a:ext cx="184776" cy="50826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図 12" descr="グラフ&#10;&#10;中程度の精度で自動的に生成された説明">
            <a:extLst>
              <a:ext uri="{FF2B5EF4-FFF2-40B4-BE49-F238E27FC236}">
                <a16:creationId xmlns:a16="http://schemas.microsoft.com/office/drawing/2014/main" id="{B308D7AF-CCC0-350B-C69E-6D6FD85FACC0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79" t="13515" r="32887" b="8863"/>
          <a:stretch/>
        </p:blipFill>
        <p:spPr>
          <a:xfrm>
            <a:off x="7277580" y="2145979"/>
            <a:ext cx="1285664" cy="292379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0060587-3192-CFBB-A218-0CA33E6B0D17}"/>
              </a:ext>
            </a:extLst>
          </p:cNvPr>
          <p:cNvSpPr txBox="1"/>
          <p:nvPr/>
        </p:nvSpPr>
        <p:spPr>
          <a:xfrm>
            <a:off x="6706457" y="1760721"/>
            <a:ext cx="2381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Do you need a</a:t>
            </a:r>
            <a:r>
              <a:rPr lang="ja-JP" altLang="en-US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kumimoji="1"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receipt?</a:t>
            </a:r>
            <a:endParaRPr kumimoji="1" lang="ja-JP" altLang="en-US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34" name="図 33" descr="シャツ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C47D998-8182-0FD7-87C8-B022474A616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76" y="2378018"/>
            <a:ext cx="2537339" cy="260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021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</TotalTime>
  <Words>773</Words>
  <Application>Microsoft Office PowerPoint</Application>
  <PresentationFormat>ワイド画面</PresentationFormat>
  <Paragraphs>235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UD デジタル 教科書体 NK-R</vt:lpstr>
      <vt:lpstr>UD デジタル 教科書体 NP-R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指さし50音シート☝</dc:title>
  <dc:creator>浜中　彩代（県民協働課）</dc:creator>
  <cp:lastModifiedBy>浜中　彩代（県民協働課）</cp:lastModifiedBy>
  <cp:revision>75</cp:revision>
  <cp:lastPrinted>2025-03-04T08:19:13Z</cp:lastPrinted>
  <dcterms:created xsi:type="dcterms:W3CDTF">2025-03-03T07:58:34Z</dcterms:created>
  <dcterms:modified xsi:type="dcterms:W3CDTF">2025-08-15T00:54:39Z</dcterms:modified>
</cp:coreProperties>
</file>