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62" r:id="rId4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09" autoAdjust="0"/>
  </p:normalViewPr>
  <p:slideViewPr>
    <p:cSldViewPr snapToGrid="0">
      <p:cViewPr varScale="1">
        <p:scale>
          <a:sx n="85" d="100"/>
          <a:sy n="85" d="100"/>
        </p:scale>
        <p:origin x="33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C5F6799-A859-122A-478B-4ECE46108C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C3EE901-CE87-FCFF-3993-14064AC8C06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7733" y="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2C8E4-2F8C-42AD-8FCF-90056424A8ED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E8A946-48F9-2B32-CA70-7284D1E406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BC3DEA3-E4F1-940E-E441-169D6E539C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0BF89-C6B1-4875-B0FA-6F0F1B2A9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3158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992" cy="337520"/>
          </a:xfrm>
          <a:prstGeom prst="rect">
            <a:avLst/>
          </a:prstGeom>
        </p:spPr>
        <p:txBody>
          <a:bodyPr vert="horz" lIns="87563" tIns="43781" rIns="87563" bIns="4378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119" y="0"/>
            <a:ext cx="4275992" cy="337520"/>
          </a:xfrm>
          <a:prstGeom prst="rect">
            <a:avLst/>
          </a:prstGeom>
        </p:spPr>
        <p:txBody>
          <a:bodyPr vert="horz" lIns="87563" tIns="43781" rIns="87563" bIns="43781" rtlCol="0"/>
          <a:lstStyle>
            <a:lvl1pPr algn="r">
              <a:defRPr sz="1100"/>
            </a:lvl1pPr>
          </a:lstStyle>
          <a:p>
            <a:fld id="{0C42167A-2D05-4C02-84B8-0317FCE0B3EB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018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63" tIns="43781" rIns="87563" bIns="4378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5750" y="3241443"/>
            <a:ext cx="7894815" cy="2652089"/>
          </a:xfrm>
          <a:prstGeom prst="rect">
            <a:avLst/>
          </a:prstGeom>
        </p:spPr>
        <p:txBody>
          <a:bodyPr vert="horz" lIns="87563" tIns="43781" rIns="87563" bIns="4378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8244"/>
            <a:ext cx="4275992" cy="337520"/>
          </a:xfrm>
          <a:prstGeom prst="rect">
            <a:avLst/>
          </a:prstGeom>
        </p:spPr>
        <p:txBody>
          <a:bodyPr vert="horz" lIns="87563" tIns="43781" rIns="87563" bIns="4378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119" y="6398244"/>
            <a:ext cx="4275992" cy="337520"/>
          </a:xfrm>
          <a:prstGeom prst="rect">
            <a:avLst/>
          </a:prstGeom>
        </p:spPr>
        <p:txBody>
          <a:bodyPr vert="horz" lIns="87563" tIns="43781" rIns="87563" bIns="43781" rtlCol="0" anchor="b"/>
          <a:lstStyle>
            <a:lvl1pPr algn="r">
              <a:defRPr sz="1100"/>
            </a:lvl1pPr>
          </a:lstStyle>
          <a:p>
            <a:fld id="{67F9E38F-B61C-4144-B1B4-5149D9959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8097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7282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4744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94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584B5D-263B-73BB-2161-EE42C44CF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B8B7529-7267-F779-8135-068C1352A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C6B306-F823-A6F2-272D-48E0B7AB8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B521-6015-4C95-A1E3-A85FE089B4DC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8AA61-2825-39DC-D8CA-A44DC8B25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C251F9-25F4-B682-CFE8-799680658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62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1759E2-ABD2-93CE-AF5A-8C1918CD5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0A4D992-6957-DC30-71C3-A58F2BE25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B65EE7-0103-F2AA-9BBA-F1F940AFF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21BE-D199-4BD7-8A20-D18BFFCF2FD6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509C5D-6D26-64F7-9551-4C85AE5A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9C67CE-FEE4-3341-D5E6-028AE851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68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0571C59-7C0C-6BF2-988B-DC358E4A39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DF2275-82B0-D75B-751F-9A9BFC110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1C439D-DF92-815E-759A-EB9BCE381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57C0-7F9A-490A-BAFA-E27B4AEE469C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D67450-D48E-42BA-3475-0607883C8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3A14FC-1C7A-D138-28D3-BA77E752F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73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A9EF67-890B-640E-DDEA-C602A9F6F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7693E4-BD30-A327-4B17-15DE579C4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937B88-7A53-ED5D-8E17-3AD7063B9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8761-AA7F-461A-9245-793573A528E8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7FE769-8717-6F9B-F6D0-481786B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22D2A3-BE04-6352-956C-AE088F34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38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5857BF-E649-C3BA-C011-17CA4FF6F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1AE6A6-848F-2D14-B296-269755405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142909-2838-FF5F-E1AE-CDADB4AA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D3F5-BD45-44E2-8690-639AA7F9A77A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131C36-2543-DF42-067D-DD0D6686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BF9B20-913E-B34E-B11B-1A218D3C5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30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EAEE51-1F55-6F40-312B-9C4E916BA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D79D57-E6B9-FFE7-B516-95D89635E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50D047-C45C-83C7-47B3-831025BF7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543FAE-0443-5BD7-065A-8B3DC1782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098E1-BF61-46A7-B36D-A4AE87BC2420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EF8EB3-22F6-F1AD-0F47-1C70067D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6A78E7-2A65-A900-E7F7-77A2A59CB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78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AB9A4F-05BE-20AB-A837-52A8AA4A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1FD24C-FB9E-8316-9B16-2B84C0527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46BC72-63F2-2794-FFFA-23E056C98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A20B60-A419-8732-0F7C-55178638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6749AA-AEB1-1A61-5C86-ECF4004DC6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53D031-31B6-68D2-7AAF-7B579B74F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774C-3052-4209-9FAD-8042B68D047F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BBC6CC0-473F-1D97-A76B-3ACAA6B22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13E60B1-3E7C-A58F-DAC7-6E4948B6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19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18D34-9A2B-712B-AB9C-4EEEF3E8D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1D629C-28FC-53A8-0EFC-C1E98DA8F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F207-AFB1-46F7-811E-5C5F32611381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C7ADF2-FF7D-22D8-5646-10B48AEB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75EC1C2-2F7F-96B7-A9B3-DF316D29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25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4D394FC-B4AD-1F4E-206E-3BD66907D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37CC-73FC-4C5D-90EE-5A70ADA8ED53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2C55C61-B650-9A42-3084-717B4EC09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4C190E-E18D-9CA1-C996-24862329A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585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67DB97-7EA2-BFB2-9224-075352E78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5C6259-B59B-3B8F-A000-1F866B085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99FBFC-130B-03BD-E8A9-B477490BE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C653EA-F4F9-E0EF-77FC-C3A439779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7E7C-2AB1-4105-9057-2ECF3E00B34E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39A38C-1A44-D49E-4AEB-28BA7B49A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2926FF-7307-584B-E031-4654C341C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09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A4320-C2C7-1853-9C6F-17AC7A0A6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5DD138A-41CC-9BBB-E94E-2E445F5C76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64F160E-C606-3695-43A5-83CDCC792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2E6CAE-D370-B325-7EAF-A03748275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A2FE-711D-45BD-A037-969FC925CAE2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DEFB51-1815-6236-C9EA-93A518354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D2330A-E69B-8717-B8E6-38249C6D4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30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AAB2C26-F999-8EB6-9623-A1E626FB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203244-CD26-5C77-4D33-F879FA855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5A8F34-E756-36FA-4A72-A3F0882A7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15545-654F-4308-B2BE-82C4F844CA62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94204-D5B5-7F3C-2D53-8CF6ADC3FC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5721BC-E613-C2A1-6698-34253DF29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05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A84BCA-1DF0-D992-95A1-886A629DD0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3ED61A7-4707-3FB1-E6C8-0F2F40496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7855" y="161462"/>
            <a:ext cx="3765389" cy="91359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ja-JP" sz="2800" b="1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POINTING</a:t>
            </a:r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pPr algn="l"/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communication sheet</a:t>
            </a:r>
            <a:endParaRPr kumimoji="1" lang="ja-JP" altLang="en-US" sz="28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19A74E2-687E-35A9-527D-485C55FF6452}"/>
              </a:ext>
            </a:extLst>
          </p:cNvPr>
          <p:cNvSpPr/>
          <p:nvPr/>
        </p:nvSpPr>
        <p:spPr>
          <a:xfrm>
            <a:off x="381001" y="110981"/>
            <a:ext cx="4308764" cy="803419"/>
          </a:xfrm>
          <a:prstGeom prst="roundRect">
            <a:avLst>
              <a:gd name="adj" fmla="val 3736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3CE6E6F-63E4-2EA9-79CE-7EA1BC6C5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311" y="90675"/>
            <a:ext cx="4627653" cy="921183"/>
          </a:xfrm>
        </p:spPr>
        <p:txBody>
          <a:bodyPr anchor="ctr">
            <a:normAutofit/>
          </a:bodyPr>
          <a:lstStyle/>
          <a:p>
            <a:r>
              <a:rPr kumimoji="1" lang="ja-JP" altLang="en-US" sz="4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指さしシート</a:t>
            </a:r>
            <a:r>
              <a:rPr lang="ja-JP" altLang="en-US" sz="4900" dirty="0"/>
              <a:t>☝</a:t>
            </a:r>
            <a:endParaRPr kumimoji="1" lang="ja-JP" altLang="en-US" sz="4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3F74507A-EB0E-F967-1832-037682A66553}"/>
              </a:ext>
            </a:extLst>
          </p:cNvPr>
          <p:cNvSpPr/>
          <p:nvPr/>
        </p:nvSpPr>
        <p:spPr>
          <a:xfrm>
            <a:off x="4206240" y="5473650"/>
            <a:ext cx="1214412" cy="1313156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百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hundred</a:t>
            </a:r>
            <a:endParaRPr kumimoji="1" lang="ja-JP" altLang="en-US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55CAA420-6C33-B9BE-5856-26A3705AE579}"/>
              </a:ext>
            </a:extLst>
          </p:cNvPr>
          <p:cNvSpPr/>
          <p:nvPr/>
        </p:nvSpPr>
        <p:spPr>
          <a:xfrm>
            <a:off x="321231" y="59516"/>
            <a:ext cx="4437805" cy="921183"/>
          </a:xfrm>
          <a:prstGeom prst="roundRect">
            <a:avLst>
              <a:gd name="adj" fmla="val 37360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吹き出し: 角を丸めた四角形 48">
            <a:extLst>
              <a:ext uri="{FF2B5EF4-FFF2-40B4-BE49-F238E27FC236}">
                <a16:creationId xmlns:a16="http://schemas.microsoft.com/office/drawing/2014/main" id="{D9D574C6-2D94-A53E-58AD-0725224C01D2}"/>
              </a:ext>
            </a:extLst>
          </p:cNvPr>
          <p:cNvSpPr/>
          <p:nvPr/>
        </p:nvSpPr>
        <p:spPr>
          <a:xfrm>
            <a:off x="9184189" y="29578"/>
            <a:ext cx="2904665" cy="1098049"/>
          </a:xfrm>
          <a:prstGeom prst="wedgeRoundRectCallout">
            <a:avLst>
              <a:gd name="adj1" fmla="val -60215"/>
              <a:gd name="adj2" fmla="val -11312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四角形: 角を丸くする 92">
            <a:extLst>
              <a:ext uri="{FF2B5EF4-FFF2-40B4-BE49-F238E27FC236}">
                <a16:creationId xmlns:a16="http://schemas.microsoft.com/office/drawing/2014/main" id="{D1CC5F32-6C7C-A0C7-19CC-F8E54EB0B4F7}"/>
              </a:ext>
            </a:extLst>
          </p:cNvPr>
          <p:cNvSpPr/>
          <p:nvPr/>
        </p:nvSpPr>
        <p:spPr>
          <a:xfrm>
            <a:off x="2803457" y="5473649"/>
            <a:ext cx="1315386" cy="131315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千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7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thousand</a:t>
            </a:r>
            <a:endParaRPr kumimoji="1" lang="ja-JP" altLang="en-US" sz="17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id="{4429E75B-4298-A63E-A9D5-FDA15C462B4F}"/>
              </a:ext>
            </a:extLst>
          </p:cNvPr>
          <p:cNvSpPr/>
          <p:nvPr/>
        </p:nvSpPr>
        <p:spPr>
          <a:xfrm>
            <a:off x="1385908" y="5466700"/>
            <a:ext cx="1355057" cy="1320105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万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>
              <a:lnSpc>
                <a:spcPts val="1500"/>
              </a:lnSpc>
            </a:pPr>
            <a:r>
              <a:rPr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ten-thousand</a:t>
            </a:r>
            <a:endParaRPr kumimoji="1" lang="ja-JP" altLang="en-US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5" name="四角形: 角を丸くする 94">
            <a:extLst>
              <a:ext uri="{FF2B5EF4-FFF2-40B4-BE49-F238E27FC236}">
                <a16:creationId xmlns:a16="http://schemas.microsoft.com/office/drawing/2014/main" id="{953EB13B-7D30-9AB0-BB96-4EA032B76327}"/>
              </a:ext>
            </a:extLst>
          </p:cNvPr>
          <p:cNvSpPr/>
          <p:nvPr/>
        </p:nvSpPr>
        <p:spPr>
          <a:xfrm>
            <a:off x="5506719" y="5466700"/>
            <a:ext cx="987933" cy="1326649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円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yen</a:t>
            </a:r>
            <a:endParaRPr kumimoji="1" lang="ja-JP" altLang="en-US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6202EC6E-2410-D547-C544-267B389028FA}"/>
              </a:ext>
            </a:extLst>
          </p:cNvPr>
          <p:cNvSpPr/>
          <p:nvPr/>
        </p:nvSpPr>
        <p:spPr>
          <a:xfrm>
            <a:off x="731657" y="2576613"/>
            <a:ext cx="504043" cy="531186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9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AB9C448B-5161-A5C1-9DF7-C9EEACEB2CA2}"/>
              </a:ext>
            </a:extLst>
          </p:cNvPr>
          <p:cNvSpPr/>
          <p:nvPr/>
        </p:nvSpPr>
        <p:spPr>
          <a:xfrm>
            <a:off x="722574" y="1969208"/>
            <a:ext cx="504043" cy="516089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8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8" name="四角形: 角を丸くする 97">
            <a:extLst>
              <a:ext uri="{FF2B5EF4-FFF2-40B4-BE49-F238E27FC236}">
                <a16:creationId xmlns:a16="http://schemas.microsoft.com/office/drawing/2014/main" id="{241BF5B2-41BD-2594-579A-0F6578AE7709}"/>
              </a:ext>
            </a:extLst>
          </p:cNvPr>
          <p:cNvSpPr/>
          <p:nvPr/>
        </p:nvSpPr>
        <p:spPr>
          <a:xfrm>
            <a:off x="722574" y="1383576"/>
            <a:ext cx="504043" cy="519904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7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9" name="四角形: 角を丸くする 98">
            <a:extLst>
              <a:ext uri="{FF2B5EF4-FFF2-40B4-BE49-F238E27FC236}">
                <a16:creationId xmlns:a16="http://schemas.microsoft.com/office/drawing/2014/main" id="{DB1F9214-B15D-1F3F-1F90-01C0BA8F86DC}"/>
              </a:ext>
            </a:extLst>
          </p:cNvPr>
          <p:cNvSpPr/>
          <p:nvPr/>
        </p:nvSpPr>
        <p:spPr>
          <a:xfrm>
            <a:off x="135665" y="5023918"/>
            <a:ext cx="504043" cy="505763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6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AB79F460-0A99-7DE6-4BD2-B21FACFC251A}"/>
              </a:ext>
            </a:extLst>
          </p:cNvPr>
          <p:cNvSpPr/>
          <p:nvPr/>
        </p:nvSpPr>
        <p:spPr>
          <a:xfrm>
            <a:off x="127332" y="4404652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5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1" name="四角形: 角を丸くする 100">
            <a:extLst>
              <a:ext uri="{FF2B5EF4-FFF2-40B4-BE49-F238E27FC236}">
                <a16:creationId xmlns:a16="http://schemas.microsoft.com/office/drawing/2014/main" id="{CECC9779-4918-18F2-B02C-9CA344755964}"/>
              </a:ext>
            </a:extLst>
          </p:cNvPr>
          <p:cNvSpPr/>
          <p:nvPr/>
        </p:nvSpPr>
        <p:spPr>
          <a:xfrm>
            <a:off x="127332" y="3819764"/>
            <a:ext cx="504043" cy="494656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4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2" name="四角形: 角を丸くする 101">
            <a:extLst>
              <a:ext uri="{FF2B5EF4-FFF2-40B4-BE49-F238E27FC236}">
                <a16:creationId xmlns:a16="http://schemas.microsoft.com/office/drawing/2014/main" id="{77551921-2507-247D-CA06-2D08DA4FB08F}"/>
              </a:ext>
            </a:extLst>
          </p:cNvPr>
          <p:cNvSpPr/>
          <p:nvPr/>
        </p:nvSpPr>
        <p:spPr>
          <a:xfrm>
            <a:off x="128909" y="3212497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3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3" name="四角形: 角を丸くする 102">
            <a:extLst>
              <a:ext uri="{FF2B5EF4-FFF2-40B4-BE49-F238E27FC236}">
                <a16:creationId xmlns:a16="http://schemas.microsoft.com/office/drawing/2014/main" id="{EB9AFE9C-BB26-4FE2-B643-19AE4E6A7A29}"/>
              </a:ext>
            </a:extLst>
          </p:cNvPr>
          <p:cNvSpPr/>
          <p:nvPr/>
        </p:nvSpPr>
        <p:spPr>
          <a:xfrm>
            <a:off x="125097" y="2569122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4" name="四角形: 角を丸くする 103">
            <a:extLst>
              <a:ext uri="{FF2B5EF4-FFF2-40B4-BE49-F238E27FC236}">
                <a16:creationId xmlns:a16="http://schemas.microsoft.com/office/drawing/2014/main" id="{4759C9CE-2FDC-65E3-B887-7D2BAA93C19B}"/>
              </a:ext>
            </a:extLst>
          </p:cNvPr>
          <p:cNvSpPr/>
          <p:nvPr/>
        </p:nvSpPr>
        <p:spPr>
          <a:xfrm>
            <a:off x="119749" y="1973405"/>
            <a:ext cx="504043" cy="516089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5" name="四角形: 角を丸くする 104">
            <a:extLst>
              <a:ext uri="{FF2B5EF4-FFF2-40B4-BE49-F238E27FC236}">
                <a16:creationId xmlns:a16="http://schemas.microsoft.com/office/drawing/2014/main" id="{0F08CA38-7AE1-2C1D-E71F-50BCAB404C4F}"/>
              </a:ext>
            </a:extLst>
          </p:cNvPr>
          <p:cNvSpPr/>
          <p:nvPr/>
        </p:nvSpPr>
        <p:spPr>
          <a:xfrm>
            <a:off x="122190" y="1391325"/>
            <a:ext cx="504043" cy="505763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0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C9723C0-6256-9566-6384-A9EB0FAA3BAB}"/>
              </a:ext>
            </a:extLst>
          </p:cNvPr>
          <p:cNvGrpSpPr/>
          <p:nvPr/>
        </p:nvGrpSpPr>
        <p:grpSpPr>
          <a:xfrm>
            <a:off x="1371332" y="2766939"/>
            <a:ext cx="2632366" cy="1264914"/>
            <a:chOff x="151835" y="2428509"/>
            <a:chExt cx="2632366" cy="1264914"/>
          </a:xfrm>
        </p:grpSpPr>
        <p:sp>
          <p:nvSpPr>
            <p:cNvPr id="76" name="四角形: 角を丸くする 75">
              <a:extLst>
                <a:ext uri="{FF2B5EF4-FFF2-40B4-BE49-F238E27FC236}">
                  <a16:creationId xmlns:a16="http://schemas.microsoft.com/office/drawing/2014/main" id="{50BC7908-DE9F-EA8E-CA7D-BCD0258B95BA}"/>
                </a:ext>
              </a:extLst>
            </p:cNvPr>
            <p:cNvSpPr/>
            <p:nvPr/>
          </p:nvSpPr>
          <p:spPr>
            <a:xfrm>
              <a:off x="151835" y="2428509"/>
              <a:ext cx="2632366" cy="1264914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60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○</a:t>
              </a: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8FA30A9E-5615-2F14-0277-211EBD49F5EC}"/>
                </a:ext>
              </a:extLst>
            </p:cNvPr>
            <p:cNvSpPr txBox="1"/>
            <p:nvPr/>
          </p:nvSpPr>
          <p:spPr>
            <a:xfrm>
              <a:off x="420176" y="3209173"/>
              <a:ext cx="21514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yes / good / it is</a:t>
              </a:r>
              <a:endParaRPr kumimoji="1" lang="ja-JP" altLang="en-US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65C8AE12-B98E-97CF-718D-2609E03774DA}"/>
              </a:ext>
            </a:extLst>
          </p:cNvPr>
          <p:cNvGrpSpPr/>
          <p:nvPr/>
        </p:nvGrpSpPr>
        <p:grpSpPr>
          <a:xfrm>
            <a:off x="1325463" y="4107161"/>
            <a:ext cx="2964603" cy="1264914"/>
            <a:chOff x="109466" y="3312087"/>
            <a:chExt cx="2964603" cy="1264914"/>
          </a:xfrm>
        </p:grpSpPr>
        <p:sp>
          <p:nvSpPr>
            <p:cNvPr id="92" name="四角形: 角を丸くする 91">
              <a:extLst>
                <a:ext uri="{FF2B5EF4-FFF2-40B4-BE49-F238E27FC236}">
                  <a16:creationId xmlns:a16="http://schemas.microsoft.com/office/drawing/2014/main" id="{86808F6C-CCDC-CE14-5B72-9E0CFAE1E3B8}"/>
                </a:ext>
              </a:extLst>
            </p:cNvPr>
            <p:cNvSpPr/>
            <p:nvPr/>
          </p:nvSpPr>
          <p:spPr>
            <a:xfrm>
              <a:off x="138448" y="3312087"/>
              <a:ext cx="2632366" cy="1264914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altLang="ja-JP" sz="72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×</a:t>
              </a:r>
              <a:endParaRPr kumimoji="1" lang="ja-JP" altLang="en-US" sz="72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D4E762E1-5DE3-F1DD-D475-2417B4C8FEB1}"/>
                </a:ext>
              </a:extLst>
            </p:cNvPr>
            <p:cNvSpPr txBox="1"/>
            <p:nvPr/>
          </p:nvSpPr>
          <p:spPr>
            <a:xfrm>
              <a:off x="109466" y="4172782"/>
              <a:ext cx="29646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no / not good / it's not</a:t>
              </a:r>
              <a:endParaRPr kumimoji="1" lang="ja-JP" altLang="en-US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9A3F2A1F-5690-4C54-1B41-20912B6C7FE7}"/>
              </a:ext>
            </a:extLst>
          </p:cNvPr>
          <p:cNvGrpSpPr/>
          <p:nvPr/>
        </p:nvGrpSpPr>
        <p:grpSpPr>
          <a:xfrm>
            <a:off x="7885257" y="5447584"/>
            <a:ext cx="1471431" cy="1331486"/>
            <a:chOff x="7885256" y="5447584"/>
            <a:chExt cx="1342970" cy="1331486"/>
          </a:xfrm>
        </p:grpSpPr>
        <p:sp>
          <p:nvSpPr>
            <p:cNvPr id="107" name="四角形: 角を丸くする 106">
              <a:extLst>
                <a:ext uri="{FF2B5EF4-FFF2-40B4-BE49-F238E27FC236}">
                  <a16:creationId xmlns:a16="http://schemas.microsoft.com/office/drawing/2014/main" id="{BEE084F6-CD44-88AB-A208-E5868092594D}"/>
                </a:ext>
              </a:extLst>
            </p:cNvPr>
            <p:cNvSpPr/>
            <p:nvPr/>
          </p:nvSpPr>
          <p:spPr>
            <a:xfrm>
              <a:off x="7885256" y="5447584"/>
              <a:ext cx="1342970" cy="1331486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kumimoji="1"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電子決済</a:t>
              </a:r>
            </a:p>
          </p:txBody>
        </p:sp>
        <p:pic>
          <p:nvPicPr>
            <p:cNvPr id="14" name="図 13" descr="アイコン&#10;&#10;自動的に生成された説明">
              <a:extLst>
                <a:ext uri="{FF2B5EF4-FFF2-40B4-BE49-F238E27FC236}">
                  <a16:creationId xmlns:a16="http://schemas.microsoft.com/office/drawing/2014/main" id="{44D7A88D-7A5A-DD64-2CA9-C1C6FCD2AE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3" t="42626" r="56548" b="7449"/>
            <a:stretch/>
          </p:blipFill>
          <p:spPr>
            <a:xfrm>
              <a:off x="8020193" y="5929320"/>
              <a:ext cx="647617" cy="795545"/>
            </a:xfrm>
            <a:prstGeom prst="rect">
              <a:avLst/>
            </a:prstGeom>
          </p:spPr>
        </p:pic>
        <p:pic>
          <p:nvPicPr>
            <p:cNvPr id="18" name="グラフィックス 17" descr="QR コード 単色塗りつぶし">
              <a:extLst>
                <a:ext uri="{FF2B5EF4-FFF2-40B4-BE49-F238E27FC236}">
                  <a16:creationId xmlns:a16="http://schemas.microsoft.com/office/drawing/2014/main" id="{28C1FA52-A22C-F6A6-C43B-83511C0D0F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9147" y="6199618"/>
              <a:ext cx="546521" cy="546521"/>
            </a:xfrm>
            <a:prstGeom prst="rect">
              <a:avLst/>
            </a:prstGeom>
          </p:spPr>
        </p:pic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9418847A-35D9-184E-53E9-AD9AAF4CF420}"/>
              </a:ext>
            </a:extLst>
          </p:cNvPr>
          <p:cNvGrpSpPr/>
          <p:nvPr/>
        </p:nvGrpSpPr>
        <p:grpSpPr>
          <a:xfrm>
            <a:off x="6543216" y="5456058"/>
            <a:ext cx="1283844" cy="1331486"/>
            <a:chOff x="6543216" y="5456058"/>
            <a:chExt cx="1215177" cy="1331486"/>
          </a:xfrm>
        </p:grpSpPr>
        <p:sp>
          <p:nvSpPr>
            <p:cNvPr id="106" name="四角形: 角を丸くする 105">
              <a:extLst>
                <a:ext uri="{FF2B5EF4-FFF2-40B4-BE49-F238E27FC236}">
                  <a16:creationId xmlns:a16="http://schemas.microsoft.com/office/drawing/2014/main" id="{D29C0FCE-824B-3AD1-36D9-A72ECF1FD35D}"/>
                </a:ext>
              </a:extLst>
            </p:cNvPr>
            <p:cNvSpPr/>
            <p:nvPr/>
          </p:nvSpPr>
          <p:spPr>
            <a:xfrm>
              <a:off x="6543216" y="5456058"/>
              <a:ext cx="1215177" cy="1331486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kumimoji="1"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クレジットカード</a:t>
              </a:r>
            </a:p>
          </p:txBody>
        </p:sp>
        <p:pic>
          <p:nvPicPr>
            <p:cNvPr id="15" name="図 14" descr="アイコン&#10;&#10;自動的に生成された説明">
              <a:extLst>
                <a:ext uri="{FF2B5EF4-FFF2-40B4-BE49-F238E27FC236}">
                  <a16:creationId xmlns:a16="http://schemas.microsoft.com/office/drawing/2014/main" id="{855B119B-3D81-F9F0-30A3-8E588624F6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71" r="50807" b="60133"/>
            <a:stretch/>
          </p:blipFill>
          <p:spPr>
            <a:xfrm>
              <a:off x="6794671" y="6094839"/>
              <a:ext cx="779490" cy="554548"/>
            </a:xfrm>
            <a:prstGeom prst="rect">
              <a:avLst/>
            </a:prstGeom>
          </p:spPr>
        </p:pic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4FB452A2-F2E8-95AD-53CE-3DB1CA212263}"/>
                </a:ext>
              </a:extLst>
            </p:cNvPr>
            <p:cNvSpPr txBox="1"/>
            <p:nvPr/>
          </p:nvSpPr>
          <p:spPr>
            <a:xfrm>
              <a:off x="6661515" y="5868339"/>
              <a:ext cx="964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credit card</a:t>
              </a:r>
              <a:endParaRPr kumimoji="1"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F6A0B48-D191-F981-EA2E-3C6F7A1B32A7}"/>
              </a:ext>
            </a:extLst>
          </p:cNvPr>
          <p:cNvSpPr txBox="1"/>
          <p:nvPr/>
        </p:nvSpPr>
        <p:spPr>
          <a:xfrm>
            <a:off x="7772918" y="5678125"/>
            <a:ext cx="1685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electronic payment </a:t>
            </a:r>
            <a:endParaRPr kumimoji="1" lang="ja-JP" altLang="en-US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D8F94BDF-56CA-D156-E353-A32BE84523DD}"/>
              </a:ext>
            </a:extLst>
          </p:cNvPr>
          <p:cNvGrpSpPr/>
          <p:nvPr/>
        </p:nvGrpSpPr>
        <p:grpSpPr>
          <a:xfrm>
            <a:off x="9423512" y="5448787"/>
            <a:ext cx="1283844" cy="1331486"/>
            <a:chOff x="9267758" y="5429096"/>
            <a:chExt cx="1283844" cy="1331486"/>
          </a:xfrm>
        </p:grpSpPr>
        <p:sp>
          <p:nvSpPr>
            <p:cNvPr id="108" name="四角形: 角を丸くする 107">
              <a:extLst>
                <a:ext uri="{FF2B5EF4-FFF2-40B4-BE49-F238E27FC236}">
                  <a16:creationId xmlns:a16="http://schemas.microsoft.com/office/drawing/2014/main" id="{98FC6976-C7C2-03FB-89FE-1D11DD158571}"/>
                </a:ext>
              </a:extLst>
            </p:cNvPr>
            <p:cNvSpPr/>
            <p:nvPr/>
          </p:nvSpPr>
          <p:spPr>
            <a:xfrm>
              <a:off x="9267758" y="5429096"/>
              <a:ext cx="1283844" cy="1331486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現金</a:t>
              </a:r>
              <a:r>
                <a:rPr kumimoji="1"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のみ</a:t>
              </a:r>
            </a:p>
          </p:txBody>
        </p:sp>
        <p:pic>
          <p:nvPicPr>
            <p:cNvPr id="16" name="図 15" descr="アイコン&#10;&#10;自動的に生成された説明">
              <a:extLst>
                <a:ext uri="{FF2B5EF4-FFF2-40B4-BE49-F238E27FC236}">
                  <a16:creationId xmlns:a16="http://schemas.microsoft.com/office/drawing/2014/main" id="{3CA343CC-AC52-F0D2-7C2B-657C40552C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 r="11173" b="57047"/>
            <a:stretch/>
          </p:blipFill>
          <p:spPr>
            <a:xfrm>
              <a:off x="9312878" y="6054733"/>
              <a:ext cx="909529" cy="670132"/>
            </a:xfrm>
            <a:prstGeom prst="rect">
              <a:avLst/>
            </a:prstGeom>
          </p:spPr>
        </p:pic>
        <p:pic>
          <p:nvPicPr>
            <p:cNvPr id="22" name="グラフィックス 21" descr="硬貨 枠線">
              <a:extLst>
                <a:ext uri="{FF2B5EF4-FFF2-40B4-BE49-F238E27FC236}">
                  <a16:creationId xmlns:a16="http://schemas.microsoft.com/office/drawing/2014/main" id="{BA930EB3-CD93-48E6-072F-AD271A8DE7B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105968" y="6284486"/>
              <a:ext cx="397933" cy="397933"/>
            </a:xfrm>
            <a:prstGeom prst="rect">
              <a:avLst/>
            </a:prstGeom>
          </p:spPr>
        </p:pic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64CEBDF1-2238-150A-9F9B-7A69A965CA11}"/>
                </a:ext>
              </a:extLst>
            </p:cNvPr>
            <p:cNvSpPr txBox="1"/>
            <p:nvPr/>
          </p:nvSpPr>
          <p:spPr>
            <a:xfrm>
              <a:off x="9448276" y="5667710"/>
              <a:ext cx="9095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cash o</a:t>
              </a:r>
              <a:r>
                <a:rPr kumimoji="1" lang="en-US" altLang="ja-JP" sz="12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nly </a:t>
              </a:r>
              <a:endParaRPr kumimoji="1"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71EF5911-16E6-A265-D9DC-284713580E0F}"/>
              </a:ext>
            </a:extLst>
          </p:cNvPr>
          <p:cNvGrpSpPr/>
          <p:nvPr/>
        </p:nvGrpSpPr>
        <p:grpSpPr>
          <a:xfrm>
            <a:off x="10786162" y="5442642"/>
            <a:ext cx="1283845" cy="1331486"/>
            <a:chOff x="10650697" y="5429096"/>
            <a:chExt cx="1283845" cy="1331486"/>
          </a:xfrm>
        </p:grpSpPr>
        <p:sp>
          <p:nvSpPr>
            <p:cNvPr id="109" name="四角形: 角を丸くする 108">
              <a:extLst>
                <a:ext uri="{FF2B5EF4-FFF2-40B4-BE49-F238E27FC236}">
                  <a16:creationId xmlns:a16="http://schemas.microsoft.com/office/drawing/2014/main" id="{CA132B76-021C-0596-BF8C-E60F10D9CC54}"/>
                </a:ext>
              </a:extLst>
            </p:cNvPr>
            <p:cNvSpPr/>
            <p:nvPr/>
          </p:nvSpPr>
          <p:spPr>
            <a:xfrm>
              <a:off x="10650697" y="5429096"/>
              <a:ext cx="1283845" cy="1331486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領収証</a:t>
              </a:r>
              <a:endParaRPr kumimoji="1" lang="ja-JP" altLang="en-US" sz="14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D0060587-3192-CFBB-A218-0CA33E6B0D17}"/>
                </a:ext>
              </a:extLst>
            </p:cNvPr>
            <p:cNvSpPr txBox="1"/>
            <p:nvPr/>
          </p:nvSpPr>
          <p:spPr>
            <a:xfrm>
              <a:off x="10855075" y="5653622"/>
              <a:ext cx="9095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receipt</a:t>
              </a:r>
              <a:endParaRPr kumimoji="1"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pic>
        <p:nvPicPr>
          <p:cNvPr id="6" name="図 5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065EFB2F-AB5D-0B88-2503-929B9697C56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5219" y="137594"/>
            <a:ext cx="643995" cy="887960"/>
          </a:xfrm>
          <a:prstGeom prst="rect">
            <a:avLst/>
          </a:prstGeom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E2B7C62-29E9-78DB-3B76-AE41F3671B94}"/>
              </a:ext>
            </a:extLst>
          </p:cNvPr>
          <p:cNvGrpSpPr/>
          <p:nvPr/>
        </p:nvGrpSpPr>
        <p:grpSpPr>
          <a:xfrm>
            <a:off x="1361547" y="1313707"/>
            <a:ext cx="2639225" cy="1396965"/>
            <a:chOff x="92948" y="1296361"/>
            <a:chExt cx="2639225" cy="1396965"/>
          </a:xfrm>
        </p:grpSpPr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26DF9C68-3FD0-04B5-9F9E-B7D482AB005E}"/>
                </a:ext>
              </a:extLst>
            </p:cNvPr>
            <p:cNvSpPr/>
            <p:nvPr/>
          </p:nvSpPr>
          <p:spPr>
            <a:xfrm>
              <a:off x="92948" y="1296361"/>
              <a:ext cx="2639225" cy="1396965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kumimoji="1" lang="ja-JP" altLang="en-US" sz="60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E2217A87-2915-48FF-CEC4-1AC6B1E0420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75466" y="1332919"/>
              <a:ext cx="2473353" cy="1281530"/>
            </a:xfrm>
            <a:prstGeom prst="rect">
              <a:avLst/>
            </a:prstGeom>
          </p:spPr>
        </p:pic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3B36ED8D-480D-61B5-FD31-18A94288D924}"/>
              </a:ext>
            </a:extLst>
          </p:cNvPr>
          <p:cNvGrpSpPr/>
          <p:nvPr/>
        </p:nvGrpSpPr>
        <p:grpSpPr>
          <a:xfrm>
            <a:off x="8007518" y="168622"/>
            <a:ext cx="857456" cy="943442"/>
            <a:chOff x="8007518" y="168622"/>
            <a:chExt cx="857456" cy="943442"/>
          </a:xfrm>
        </p:grpSpPr>
        <p:sp>
          <p:nvSpPr>
            <p:cNvPr id="62" name="楕円 61">
              <a:extLst>
                <a:ext uri="{FF2B5EF4-FFF2-40B4-BE49-F238E27FC236}">
                  <a16:creationId xmlns:a16="http://schemas.microsoft.com/office/drawing/2014/main" id="{F7B138AE-42E4-C5E6-AA12-215535A214C5}"/>
                </a:ext>
              </a:extLst>
            </p:cNvPr>
            <p:cNvSpPr/>
            <p:nvPr/>
          </p:nvSpPr>
          <p:spPr>
            <a:xfrm>
              <a:off x="8556319" y="253813"/>
              <a:ext cx="235528" cy="235383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四角形: 角を丸くする 62">
              <a:extLst>
                <a:ext uri="{FF2B5EF4-FFF2-40B4-BE49-F238E27FC236}">
                  <a16:creationId xmlns:a16="http://schemas.microsoft.com/office/drawing/2014/main" id="{76753083-F775-1BF1-6E92-C0F0D5986893}"/>
                </a:ext>
              </a:extLst>
            </p:cNvPr>
            <p:cNvSpPr/>
            <p:nvPr/>
          </p:nvSpPr>
          <p:spPr>
            <a:xfrm>
              <a:off x="8502625" y="498225"/>
              <a:ext cx="208142" cy="428126"/>
            </a:xfrm>
            <a:prstGeom prst="roundRect">
              <a:avLst>
                <a:gd name="adj" fmla="val 49178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四角形: 角を丸くする 63">
              <a:extLst>
                <a:ext uri="{FF2B5EF4-FFF2-40B4-BE49-F238E27FC236}">
                  <a16:creationId xmlns:a16="http://schemas.microsoft.com/office/drawing/2014/main" id="{70D150CF-32DF-FB17-BE21-F142411E0030}"/>
                </a:ext>
              </a:extLst>
            </p:cNvPr>
            <p:cNvSpPr/>
            <p:nvPr/>
          </p:nvSpPr>
          <p:spPr>
            <a:xfrm rot="7164563" flipH="1">
              <a:off x="8417559" y="305989"/>
              <a:ext cx="93405" cy="338478"/>
            </a:xfrm>
            <a:prstGeom prst="roundRect">
              <a:avLst>
                <a:gd name="adj" fmla="val 49178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四角形: 角を丸くする 64">
              <a:extLst>
                <a:ext uri="{FF2B5EF4-FFF2-40B4-BE49-F238E27FC236}">
                  <a16:creationId xmlns:a16="http://schemas.microsoft.com/office/drawing/2014/main" id="{67D2E6E1-C819-C40A-7BF8-AC2050140035}"/>
                </a:ext>
              </a:extLst>
            </p:cNvPr>
            <p:cNvSpPr/>
            <p:nvPr/>
          </p:nvSpPr>
          <p:spPr>
            <a:xfrm flipH="1">
              <a:off x="8502625" y="722550"/>
              <a:ext cx="87036" cy="389514"/>
            </a:xfrm>
            <a:prstGeom prst="roundRect">
              <a:avLst>
                <a:gd name="adj" fmla="val 49178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四角形: 角を丸くする 65">
              <a:extLst>
                <a:ext uri="{FF2B5EF4-FFF2-40B4-BE49-F238E27FC236}">
                  <a16:creationId xmlns:a16="http://schemas.microsoft.com/office/drawing/2014/main" id="{2A38F7D2-77E2-FB52-3D0F-C2BAB1384B72}"/>
                </a:ext>
              </a:extLst>
            </p:cNvPr>
            <p:cNvSpPr/>
            <p:nvPr/>
          </p:nvSpPr>
          <p:spPr>
            <a:xfrm flipH="1">
              <a:off x="8621844" y="721309"/>
              <a:ext cx="87036" cy="389514"/>
            </a:xfrm>
            <a:prstGeom prst="roundRect">
              <a:avLst>
                <a:gd name="adj" fmla="val 49178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四角形: 角を丸くする 66">
              <a:extLst>
                <a:ext uri="{FF2B5EF4-FFF2-40B4-BE49-F238E27FC236}">
                  <a16:creationId xmlns:a16="http://schemas.microsoft.com/office/drawing/2014/main" id="{2BA4F133-7E02-6ACD-0B17-F748DD353D7A}"/>
                </a:ext>
              </a:extLst>
            </p:cNvPr>
            <p:cNvSpPr/>
            <p:nvPr/>
          </p:nvSpPr>
          <p:spPr>
            <a:xfrm rot="7771281" flipH="1">
              <a:off x="8700740" y="506832"/>
              <a:ext cx="81055" cy="247412"/>
            </a:xfrm>
            <a:prstGeom prst="roundRect">
              <a:avLst>
                <a:gd name="adj" fmla="val 49178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0C0D9F93-F1BC-A60F-1152-83B5BB75C46D}"/>
                </a:ext>
              </a:extLst>
            </p:cNvPr>
            <p:cNvCxnSpPr>
              <a:cxnSpLocks/>
            </p:cNvCxnSpPr>
            <p:nvPr/>
          </p:nvCxnSpPr>
          <p:spPr>
            <a:xfrm>
              <a:off x="8049406" y="168622"/>
              <a:ext cx="160411" cy="121182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9C369DB6-95E6-3BE9-819C-06F1DD84910E}"/>
                </a:ext>
              </a:extLst>
            </p:cNvPr>
            <p:cNvCxnSpPr>
              <a:cxnSpLocks/>
            </p:cNvCxnSpPr>
            <p:nvPr/>
          </p:nvCxnSpPr>
          <p:spPr>
            <a:xfrm>
              <a:off x="8017228" y="341811"/>
              <a:ext cx="160411" cy="30282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231B12CD-8A46-832D-B0A0-4D413AED0B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07518" y="475228"/>
              <a:ext cx="184776" cy="50826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8B9A3618-457D-A493-77E4-1B556FF10C24}"/>
              </a:ext>
            </a:extLst>
          </p:cNvPr>
          <p:cNvSpPr/>
          <p:nvPr/>
        </p:nvSpPr>
        <p:spPr>
          <a:xfrm>
            <a:off x="4057686" y="1307831"/>
            <a:ext cx="1550024" cy="91359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予約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R</a:t>
            </a:r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eservation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B906CFEB-52B8-64C7-0FD4-A05F0C666FB9}"/>
              </a:ext>
            </a:extLst>
          </p:cNvPr>
          <p:cNvSpPr/>
          <p:nvPr/>
        </p:nvSpPr>
        <p:spPr>
          <a:xfrm>
            <a:off x="5668662" y="1300882"/>
            <a:ext cx="1550024" cy="91359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17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チェック</a:t>
            </a:r>
            <a:endParaRPr lang="en-US" altLang="ja-JP" sz="17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ja-JP" altLang="en-US" sz="17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イン</a:t>
            </a:r>
            <a:endParaRPr kumimoji="1" lang="en-US" altLang="ja-JP" sz="17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Check-in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B386F328-AEC7-13C1-0E6D-BDAA0E1E269F}"/>
              </a:ext>
            </a:extLst>
          </p:cNvPr>
          <p:cNvSpPr/>
          <p:nvPr/>
        </p:nvSpPr>
        <p:spPr>
          <a:xfrm>
            <a:off x="7289326" y="1300882"/>
            <a:ext cx="1550024" cy="91359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17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チェック</a:t>
            </a:r>
            <a:endParaRPr lang="en-US" altLang="ja-JP" sz="17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ja-JP" altLang="en-US" sz="17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アウト</a:t>
            </a:r>
            <a:endParaRPr kumimoji="1" lang="en-US" altLang="ja-JP" sz="17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Check-out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D55B7179-59ED-4EDE-A16F-AEAEFD6E01F4}"/>
              </a:ext>
            </a:extLst>
          </p:cNvPr>
          <p:cNvSpPr/>
          <p:nvPr/>
        </p:nvSpPr>
        <p:spPr>
          <a:xfrm>
            <a:off x="8915705" y="1300882"/>
            <a:ext cx="1550024" cy="91359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空室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8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Vacancy</a:t>
            </a:r>
            <a:endParaRPr kumimoji="1" lang="ja-JP" altLang="en-US" sz="18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B65C062C-C2EE-B861-1EE3-C4DE9D621829}"/>
              </a:ext>
            </a:extLst>
          </p:cNvPr>
          <p:cNvSpPr/>
          <p:nvPr/>
        </p:nvSpPr>
        <p:spPr>
          <a:xfrm>
            <a:off x="10538830" y="1293933"/>
            <a:ext cx="1550024" cy="920546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満室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No vacancy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9806FE74-A445-E64B-092B-77D4D5823869}"/>
              </a:ext>
            </a:extLst>
          </p:cNvPr>
          <p:cNvSpPr/>
          <p:nvPr/>
        </p:nvSpPr>
        <p:spPr>
          <a:xfrm>
            <a:off x="4057686" y="2335881"/>
            <a:ext cx="1550024" cy="91359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禁煙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No smoking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404ED7D4-D1B8-8824-E14C-8A6C6875D061}"/>
              </a:ext>
            </a:extLst>
          </p:cNvPr>
          <p:cNvSpPr/>
          <p:nvPr/>
        </p:nvSpPr>
        <p:spPr>
          <a:xfrm>
            <a:off x="5668662" y="2328932"/>
            <a:ext cx="1550024" cy="91359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17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喫煙</a:t>
            </a:r>
            <a:endParaRPr lang="en-US" altLang="ja-JP" sz="17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7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</a:t>
            </a:r>
            <a:r>
              <a:rPr kumimoji="1" lang="en-US" altLang="ja-JP" sz="17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mo</a:t>
            </a:r>
            <a:r>
              <a:rPr lang="en-US" altLang="ja-JP" sz="17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king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27509B34-5CAB-BC93-8246-4D2C42FD4917}"/>
              </a:ext>
            </a:extLst>
          </p:cNvPr>
          <p:cNvSpPr/>
          <p:nvPr/>
        </p:nvSpPr>
        <p:spPr>
          <a:xfrm>
            <a:off x="7289326" y="2328932"/>
            <a:ext cx="1550024" cy="91359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荷物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Luggage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787A49CB-B23E-37A4-B834-EDFEE5E5033F}"/>
              </a:ext>
            </a:extLst>
          </p:cNvPr>
          <p:cNvSpPr/>
          <p:nvPr/>
        </p:nvSpPr>
        <p:spPr>
          <a:xfrm>
            <a:off x="8915705" y="2328932"/>
            <a:ext cx="1550024" cy="91359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鍵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Room key</a:t>
            </a:r>
            <a:endParaRPr kumimoji="1" lang="ja-JP" altLang="en-US" sz="18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D5F70E3A-609D-2926-5EA9-867A622A55B7}"/>
              </a:ext>
            </a:extLst>
          </p:cNvPr>
          <p:cNvSpPr/>
          <p:nvPr/>
        </p:nvSpPr>
        <p:spPr>
          <a:xfrm>
            <a:off x="10538830" y="2321983"/>
            <a:ext cx="1550024" cy="920546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署名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Sign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3C15AE46-441D-27FF-9E92-F042355538EC}"/>
              </a:ext>
            </a:extLst>
          </p:cNvPr>
          <p:cNvSpPr/>
          <p:nvPr/>
        </p:nvSpPr>
        <p:spPr>
          <a:xfrm>
            <a:off x="4057686" y="3364593"/>
            <a:ext cx="1550024" cy="91359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前払い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>
              <a:lnSpc>
                <a:spcPts val="1500"/>
              </a:lnSpc>
            </a:pPr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Pay in advance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3" name="四角形: 角を丸くする 72">
            <a:extLst>
              <a:ext uri="{FF2B5EF4-FFF2-40B4-BE49-F238E27FC236}">
                <a16:creationId xmlns:a16="http://schemas.microsoft.com/office/drawing/2014/main" id="{7D04A6DF-E0B8-0528-8019-E8D036757FC2}"/>
              </a:ext>
            </a:extLst>
          </p:cNvPr>
          <p:cNvSpPr/>
          <p:nvPr/>
        </p:nvSpPr>
        <p:spPr>
          <a:xfrm>
            <a:off x="5668662" y="3357644"/>
            <a:ext cx="1550024" cy="924239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17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後払い</a:t>
            </a:r>
            <a:endParaRPr kumimoji="1" lang="en-US" altLang="ja-JP" sz="17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7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Pay after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EF453B10-CD41-C525-0E7E-9962510584C6}"/>
              </a:ext>
            </a:extLst>
          </p:cNvPr>
          <p:cNvSpPr/>
          <p:nvPr/>
        </p:nvSpPr>
        <p:spPr>
          <a:xfrm>
            <a:off x="7289326" y="3357644"/>
            <a:ext cx="1550024" cy="91359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追加料金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>
              <a:lnSpc>
                <a:spcPts val="1800"/>
              </a:lnSpc>
            </a:pPr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Additional cost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5" name="四角形: 角を丸くする 74">
            <a:extLst>
              <a:ext uri="{FF2B5EF4-FFF2-40B4-BE49-F238E27FC236}">
                <a16:creationId xmlns:a16="http://schemas.microsoft.com/office/drawing/2014/main" id="{422C7E12-C326-D517-DA83-25CC156DCA6C}"/>
              </a:ext>
            </a:extLst>
          </p:cNvPr>
          <p:cNvSpPr/>
          <p:nvPr/>
        </p:nvSpPr>
        <p:spPr>
          <a:xfrm>
            <a:off x="8915705" y="3357644"/>
            <a:ext cx="1550024" cy="931188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部屋の掃除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>
              <a:lnSpc>
                <a:spcPts val="1800"/>
              </a:lnSpc>
            </a:pPr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Room cleaning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7" name="四角形: 角を丸くする 76">
            <a:extLst>
              <a:ext uri="{FF2B5EF4-FFF2-40B4-BE49-F238E27FC236}">
                <a16:creationId xmlns:a16="http://schemas.microsoft.com/office/drawing/2014/main" id="{56BC1DDD-9D58-779C-EE8B-BC1236B99026}"/>
              </a:ext>
            </a:extLst>
          </p:cNvPr>
          <p:cNvSpPr/>
          <p:nvPr/>
        </p:nvSpPr>
        <p:spPr>
          <a:xfrm>
            <a:off x="10538830" y="3350695"/>
            <a:ext cx="1550024" cy="931188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>
              <a:lnSpc>
                <a:spcPts val="1500"/>
              </a:lnSpc>
            </a:pPr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コイン</a:t>
            </a:r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ランドリー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8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Coin</a:t>
            </a:r>
          </a:p>
          <a:p>
            <a:pPr algn="ctr">
              <a:lnSpc>
                <a:spcPts val="1500"/>
              </a:lnSpc>
            </a:pPr>
            <a:r>
              <a:rPr kumimoji="1" lang="en-US" altLang="ja-JP" sz="18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laundry</a:t>
            </a:r>
            <a:endParaRPr kumimoji="1" lang="ja-JP" altLang="en-US" sz="18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8" name="四角形: 角を丸くする 77">
            <a:extLst>
              <a:ext uri="{FF2B5EF4-FFF2-40B4-BE49-F238E27FC236}">
                <a16:creationId xmlns:a16="http://schemas.microsoft.com/office/drawing/2014/main" id="{8F6BDC24-C843-9BA8-DB43-4D039E0E85CB}"/>
              </a:ext>
            </a:extLst>
          </p:cNvPr>
          <p:cNvSpPr/>
          <p:nvPr/>
        </p:nvSpPr>
        <p:spPr>
          <a:xfrm>
            <a:off x="4057686" y="4419121"/>
            <a:ext cx="1550024" cy="91359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周辺マップ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Map of surroundings</a:t>
            </a:r>
            <a:endParaRPr kumimoji="1" lang="ja-JP" altLang="en-US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20027F28-6806-1031-0D3F-1E2B69BA0829}"/>
              </a:ext>
            </a:extLst>
          </p:cNvPr>
          <p:cNvSpPr/>
          <p:nvPr/>
        </p:nvSpPr>
        <p:spPr>
          <a:xfrm>
            <a:off x="5668662" y="4412172"/>
            <a:ext cx="1550024" cy="91359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17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アメニティ</a:t>
            </a:r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Amenities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B2813DC5-7746-8BD2-8A77-10414A1F55A2}"/>
              </a:ext>
            </a:extLst>
          </p:cNvPr>
          <p:cNvSpPr/>
          <p:nvPr/>
        </p:nvSpPr>
        <p:spPr>
          <a:xfrm>
            <a:off x="7289326" y="4412172"/>
            <a:ext cx="1550024" cy="91359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朝食</a:t>
            </a:r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B</a:t>
            </a:r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reakfast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83D71765-60A3-565F-9D46-3D340EEEB5D7}"/>
              </a:ext>
            </a:extLst>
          </p:cNvPr>
          <p:cNvSpPr/>
          <p:nvPr/>
        </p:nvSpPr>
        <p:spPr>
          <a:xfrm>
            <a:off x="8915705" y="4412172"/>
            <a:ext cx="1550024" cy="920546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夕食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8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Dinner</a:t>
            </a:r>
            <a:endParaRPr kumimoji="1" lang="ja-JP" altLang="en-US" sz="18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2" name="四角形: 角を丸くする 81">
            <a:extLst>
              <a:ext uri="{FF2B5EF4-FFF2-40B4-BE49-F238E27FC236}">
                <a16:creationId xmlns:a16="http://schemas.microsoft.com/office/drawing/2014/main" id="{BA246451-9F2A-7BC9-9D01-96CF684EA997}"/>
              </a:ext>
            </a:extLst>
          </p:cNvPr>
          <p:cNvSpPr/>
          <p:nvPr/>
        </p:nvSpPr>
        <p:spPr>
          <a:xfrm>
            <a:off x="10538830" y="4405223"/>
            <a:ext cx="1550024" cy="920546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忘れ物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>
              <a:lnSpc>
                <a:spcPts val="1500"/>
              </a:lnSpc>
            </a:pPr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Things you left behind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FDBDB07B-7354-FA22-8E8A-1B3CADEF473F}"/>
              </a:ext>
            </a:extLst>
          </p:cNvPr>
          <p:cNvSpPr/>
          <p:nvPr/>
        </p:nvSpPr>
        <p:spPr>
          <a:xfrm>
            <a:off x="747256" y="3818454"/>
            <a:ext cx="504043" cy="505763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85067C1F-C602-A36B-BE76-E0EF854D9CE4}"/>
              </a:ext>
            </a:extLst>
          </p:cNvPr>
          <p:cNvGrpSpPr/>
          <p:nvPr/>
        </p:nvGrpSpPr>
        <p:grpSpPr>
          <a:xfrm>
            <a:off x="508229" y="3219016"/>
            <a:ext cx="878011" cy="553436"/>
            <a:chOff x="-90672" y="4401935"/>
            <a:chExt cx="878011" cy="553436"/>
          </a:xfrm>
        </p:grpSpPr>
        <p:sp>
          <p:nvSpPr>
            <p:cNvPr id="85" name="四角形: 角を丸くする 84">
              <a:extLst>
                <a:ext uri="{FF2B5EF4-FFF2-40B4-BE49-F238E27FC236}">
                  <a16:creationId xmlns:a16="http://schemas.microsoft.com/office/drawing/2014/main" id="{C9CABF3B-D519-59A6-9F92-CBA1B7B1E860}"/>
                </a:ext>
              </a:extLst>
            </p:cNvPr>
            <p:cNvSpPr/>
            <p:nvPr/>
          </p:nvSpPr>
          <p:spPr>
            <a:xfrm>
              <a:off x="135498" y="4401935"/>
              <a:ext cx="504043" cy="531186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1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86" name="四角形: 角を丸くする 85">
              <a:extLst>
                <a:ext uri="{FF2B5EF4-FFF2-40B4-BE49-F238E27FC236}">
                  <a16:creationId xmlns:a16="http://schemas.microsoft.com/office/drawing/2014/main" id="{301F81DA-83D0-5EFF-9D38-D3347CEF25ED}"/>
                </a:ext>
              </a:extLst>
            </p:cNvPr>
            <p:cNvSpPr/>
            <p:nvPr/>
          </p:nvSpPr>
          <p:spPr>
            <a:xfrm>
              <a:off x="-90672" y="4449608"/>
              <a:ext cx="878011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10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33A7CF10-1685-C296-C67F-6D50325CC862}"/>
              </a:ext>
            </a:extLst>
          </p:cNvPr>
          <p:cNvSpPr/>
          <p:nvPr/>
        </p:nvSpPr>
        <p:spPr>
          <a:xfrm>
            <a:off x="549211" y="3845870"/>
            <a:ext cx="878011" cy="505763"/>
          </a:xfrm>
          <a:prstGeom prst="roundRect">
            <a:avLst>
              <a:gd name="adj" fmla="val 15682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11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278CE4E3-5420-FADD-CD33-A92A49E062DF}"/>
              </a:ext>
            </a:extLst>
          </p:cNvPr>
          <p:cNvGrpSpPr/>
          <p:nvPr/>
        </p:nvGrpSpPr>
        <p:grpSpPr>
          <a:xfrm>
            <a:off x="528816" y="4410889"/>
            <a:ext cx="878011" cy="540711"/>
            <a:chOff x="1872842" y="5100097"/>
            <a:chExt cx="878011" cy="540711"/>
          </a:xfrm>
        </p:grpSpPr>
        <p:sp>
          <p:nvSpPr>
            <p:cNvPr id="89" name="四角形: 角を丸くする 88">
              <a:extLst>
                <a:ext uri="{FF2B5EF4-FFF2-40B4-BE49-F238E27FC236}">
                  <a16:creationId xmlns:a16="http://schemas.microsoft.com/office/drawing/2014/main" id="{6CFF153A-D7DB-8D35-FABB-FE95A810EC63}"/>
                </a:ext>
              </a:extLst>
            </p:cNvPr>
            <p:cNvSpPr/>
            <p:nvPr/>
          </p:nvSpPr>
          <p:spPr>
            <a:xfrm>
              <a:off x="2084914" y="5100097"/>
              <a:ext cx="504043" cy="540711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1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12" name="四角形: 角を丸くする 111">
              <a:extLst>
                <a:ext uri="{FF2B5EF4-FFF2-40B4-BE49-F238E27FC236}">
                  <a16:creationId xmlns:a16="http://schemas.microsoft.com/office/drawing/2014/main" id="{2D4768F0-B078-6844-F3C0-0525C55C9932}"/>
                </a:ext>
              </a:extLst>
            </p:cNvPr>
            <p:cNvSpPr/>
            <p:nvPr/>
          </p:nvSpPr>
          <p:spPr>
            <a:xfrm>
              <a:off x="1872842" y="5127560"/>
              <a:ext cx="878011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12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113" name="四角形: 角を丸くする 112">
            <a:extLst>
              <a:ext uri="{FF2B5EF4-FFF2-40B4-BE49-F238E27FC236}">
                <a16:creationId xmlns:a16="http://schemas.microsoft.com/office/drawing/2014/main" id="{7D2C2E4F-42CE-752B-3F75-E607A6C7F473}"/>
              </a:ext>
            </a:extLst>
          </p:cNvPr>
          <p:cNvSpPr/>
          <p:nvPr/>
        </p:nvSpPr>
        <p:spPr>
          <a:xfrm>
            <a:off x="593146" y="5073357"/>
            <a:ext cx="878011" cy="505763"/>
          </a:xfrm>
          <a:prstGeom prst="roundRect">
            <a:avLst>
              <a:gd name="adj" fmla="val 15682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14" name="四角形: 角を丸くする 113">
            <a:extLst>
              <a:ext uri="{FF2B5EF4-FFF2-40B4-BE49-F238E27FC236}">
                <a16:creationId xmlns:a16="http://schemas.microsoft.com/office/drawing/2014/main" id="{CB1A3A5E-7A54-6503-702F-A70FF357BF39}"/>
              </a:ext>
            </a:extLst>
          </p:cNvPr>
          <p:cNvSpPr/>
          <p:nvPr/>
        </p:nvSpPr>
        <p:spPr>
          <a:xfrm>
            <a:off x="747256" y="5023918"/>
            <a:ext cx="504043" cy="505763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: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15" name="四角形: 角を丸くする 114">
            <a:extLst>
              <a:ext uri="{FF2B5EF4-FFF2-40B4-BE49-F238E27FC236}">
                <a16:creationId xmlns:a16="http://schemas.microsoft.com/office/drawing/2014/main" id="{85AAF289-B691-1750-7281-A5053881F27D}"/>
              </a:ext>
            </a:extLst>
          </p:cNvPr>
          <p:cNvSpPr/>
          <p:nvPr/>
        </p:nvSpPr>
        <p:spPr>
          <a:xfrm>
            <a:off x="135497" y="5644848"/>
            <a:ext cx="1163014" cy="505763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1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16" name="四角形: 角を丸くする 115">
            <a:extLst>
              <a:ext uri="{FF2B5EF4-FFF2-40B4-BE49-F238E27FC236}">
                <a16:creationId xmlns:a16="http://schemas.microsoft.com/office/drawing/2014/main" id="{1E34DC58-13E7-B2EA-4A91-DC944865D92C}"/>
              </a:ext>
            </a:extLst>
          </p:cNvPr>
          <p:cNvSpPr/>
          <p:nvPr/>
        </p:nvSpPr>
        <p:spPr>
          <a:xfrm>
            <a:off x="117051" y="5658989"/>
            <a:ext cx="1213782" cy="505763"/>
          </a:xfrm>
          <a:prstGeom prst="roundRect">
            <a:avLst>
              <a:gd name="adj" fmla="val 15682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AM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18" name="四角形: 角を丸くする 117">
            <a:extLst>
              <a:ext uri="{FF2B5EF4-FFF2-40B4-BE49-F238E27FC236}">
                <a16:creationId xmlns:a16="http://schemas.microsoft.com/office/drawing/2014/main" id="{8E1ECE2B-B407-09AE-305C-70743DEA271C}"/>
              </a:ext>
            </a:extLst>
          </p:cNvPr>
          <p:cNvSpPr/>
          <p:nvPr/>
        </p:nvSpPr>
        <p:spPr>
          <a:xfrm>
            <a:off x="142092" y="6251424"/>
            <a:ext cx="1163014" cy="505763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1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17" name="四角形: 角を丸くする 116">
            <a:extLst>
              <a:ext uri="{FF2B5EF4-FFF2-40B4-BE49-F238E27FC236}">
                <a16:creationId xmlns:a16="http://schemas.microsoft.com/office/drawing/2014/main" id="{52A9F65C-5AB8-BAF9-E8B6-652CFDF87598}"/>
              </a:ext>
            </a:extLst>
          </p:cNvPr>
          <p:cNvSpPr/>
          <p:nvPr/>
        </p:nvSpPr>
        <p:spPr>
          <a:xfrm>
            <a:off x="131875" y="6284967"/>
            <a:ext cx="1136974" cy="505763"/>
          </a:xfrm>
          <a:prstGeom prst="roundRect">
            <a:avLst>
              <a:gd name="adj" fmla="val 15682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PM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122" name="図 121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63CC7499-CE14-1F12-1FA1-E62AF71231A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403" y="5769444"/>
            <a:ext cx="1274811" cy="1070841"/>
          </a:xfrm>
          <a:prstGeom prst="rect">
            <a:avLst/>
          </a:prstGeom>
        </p:spPr>
      </p:pic>
      <p:sp>
        <p:nvSpPr>
          <p:cNvPr id="123" name="タイトル 1">
            <a:extLst>
              <a:ext uri="{FF2B5EF4-FFF2-40B4-BE49-F238E27FC236}">
                <a16:creationId xmlns:a16="http://schemas.microsoft.com/office/drawing/2014/main" id="{3D5F3277-BA68-CF27-44BC-CD693687AF66}"/>
              </a:ext>
            </a:extLst>
          </p:cNvPr>
          <p:cNvSpPr txBox="1">
            <a:spLocks/>
          </p:cNvSpPr>
          <p:nvPr/>
        </p:nvSpPr>
        <p:spPr>
          <a:xfrm>
            <a:off x="8992091" y="165939"/>
            <a:ext cx="2641460" cy="92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宿泊編①</a:t>
            </a:r>
            <a:endParaRPr lang="en-US" altLang="ja-JP" sz="3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20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Accommodation</a:t>
            </a:r>
            <a:r>
              <a:rPr lang="ja-JP" altLang="en-US" sz="20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413902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A84BCA-1DF0-D992-95A1-886A629DD0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吹き出し: 角を丸めた四角形 48">
            <a:extLst>
              <a:ext uri="{FF2B5EF4-FFF2-40B4-BE49-F238E27FC236}">
                <a16:creationId xmlns:a16="http://schemas.microsoft.com/office/drawing/2014/main" id="{D9D574C6-2D94-A53E-58AD-0725224C01D2}"/>
              </a:ext>
            </a:extLst>
          </p:cNvPr>
          <p:cNvSpPr/>
          <p:nvPr/>
        </p:nvSpPr>
        <p:spPr>
          <a:xfrm>
            <a:off x="9184189" y="29578"/>
            <a:ext cx="2895025" cy="1098049"/>
          </a:xfrm>
          <a:prstGeom prst="wedgeRoundRectCallout">
            <a:avLst>
              <a:gd name="adj1" fmla="val -60215"/>
              <a:gd name="adj2" fmla="val -11312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065EFB2F-AB5D-0B88-2503-929B9697C5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5219" y="137594"/>
            <a:ext cx="643995" cy="887960"/>
          </a:xfrm>
          <a:prstGeom prst="rect">
            <a:avLst/>
          </a:prstGeom>
        </p:spPr>
      </p:pic>
      <p:sp>
        <p:nvSpPr>
          <p:cNvPr id="3" name="字幕 2">
            <a:extLst>
              <a:ext uri="{FF2B5EF4-FFF2-40B4-BE49-F238E27FC236}">
                <a16:creationId xmlns:a16="http://schemas.microsoft.com/office/drawing/2014/main" id="{93ED61A7-4707-3FB1-E6C8-0F2F40496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7855" y="161462"/>
            <a:ext cx="3765389" cy="91359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ja-JP" sz="2800" b="1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POINTING</a:t>
            </a:r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pPr algn="l"/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communication sheet</a:t>
            </a:r>
            <a:endParaRPr kumimoji="1" lang="ja-JP" altLang="en-US" sz="28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19A74E2-687E-35A9-527D-485C55FF6452}"/>
              </a:ext>
            </a:extLst>
          </p:cNvPr>
          <p:cNvSpPr/>
          <p:nvPr/>
        </p:nvSpPr>
        <p:spPr>
          <a:xfrm>
            <a:off x="381001" y="110981"/>
            <a:ext cx="4308764" cy="803419"/>
          </a:xfrm>
          <a:prstGeom prst="roundRect">
            <a:avLst>
              <a:gd name="adj" fmla="val 3736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3CE6E6F-63E4-2EA9-79CE-7EA1BC6C5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311" y="90675"/>
            <a:ext cx="4627653" cy="921183"/>
          </a:xfrm>
        </p:spPr>
        <p:txBody>
          <a:bodyPr anchor="ctr">
            <a:normAutofit/>
          </a:bodyPr>
          <a:lstStyle/>
          <a:p>
            <a:r>
              <a:rPr kumimoji="1" lang="ja-JP" altLang="en-US" sz="4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指さしシート</a:t>
            </a:r>
            <a:r>
              <a:rPr lang="ja-JP" altLang="en-US" sz="4900" dirty="0"/>
              <a:t>☝</a:t>
            </a:r>
            <a:endParaRPr kumimoji="1" lang="ja-JP" altLang="en-US" sz="4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8B9A3618-457D-A493-77E4-1B556FF10C24}"/>
              </a:ext>
            </a:extLst>
          </p:cNvPr>
          <p:cNvSpPr/>
          <p:nvPr/>
        </p:nvSpPr>
        <p:spPr>
          <a:xfrm>
            <a:off x="2916382" y="1311349"/>
            <a:ext cx="4455608" cy="5487135"/>
          </a:xfrm>
          <a:prstGeom prst="roundRect">
            <a:avLst>
              <a:gd name="adj" fmla="val 641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lang="ja-JP" altLang="en-US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従業員</a:t>
            </a:r>
            <a:r>
              <a:rPr kumimoji="1" lang="ja-JP" altLang="en-US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側 </a:t>
            </a:r>
            <a:r>
              <a:rPr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-</a:t>
            </a:r>
            <a:r>
              <a:rPr kumimoji="1"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staff-</a:t>
            </a:r>
            <a:endParaRPr kumimoji="1" lang="ja-JP" altLang="en-US" sz="2400" dirty="0">
              <a:solidFill>
                <a:schemeClr val="accent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55CAA420-6C33-B9BE-5856-26A3705AE579}"/>
              </a:ext>
            </a:extLst>
          </p:cNvPr>
          <p:cNvSpPr/>
          <p:nvPr/>
        </p:nvSpPr>
        <p:spPr>
          <a:xfrm>
            <a:off x="321231" y="59516"/>
            <a:ext cx="4437805" cy="921183"/>
          </a:xfrm>
          <a:prstGeom prst="roundRect">
            <a:avLst>
              <a:gd name="adj" fmla="val 37360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DBE477FC-EB81-5877-F25F-2ABA18376A66}"/>
              </a:ext>
            </a:extLst>
          </p:cNvPr>
          <p:cNvSpPr txBox="1">
            <a:spLocks/>
          </p:cNvSpPr>
          <p:nvPr/>
        </p:nvSpPr>
        <p:spPr>
          <a:xfrm>
            <a:off x="8992091" y="165939"/>
            <a:ext cx="2641460" cy="92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宿泊編②</a:t>
            </a:r>
            <a:endParaRPr lang="en-US" altLang="ja-JP" sz="3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20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Accommodation</a:t>
            </a:r>
            <a:r>
              <a:rPr lang="ja-JP" altLang="en-US" sz="20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②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F837B65-BA56-B67C-5C89-8C8C56A557FF}"/>
              </a:ext>
            </a:extLst>
          </p:cNvPr>
          <p:cNvGrpSpPr/>
          <p:nvPr/>
        </p:nvGrpSpPr>
        <p:grpSpPr>
          <a:xfrm>
            <a:off x="8007518" y="168622"/>
            <a:ext cx="857456" cy="943442"/>
            <a:chOff x="8007518" y="168622"/>
            <a:chExt cx="857456" cy="943442"/>
          </a:xfrm>
        </p:grpSpPr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A20C8C7B-F800-6C60-68DD-8DBD236BE3C2}"/>
                </a:ext>
              </a:extLst>
            </p:cNvPr>
            <p:cNvSpPr/>
            <p:nvPr/>
          </p:nvSpPr>
          <p:spPr>
            <a:xfrm>
              <a:off x="8556319" y="253813"/>
              <a:ext cx="235528" cy="235383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四角形: 角を丸くする 50">
              <a:extLst>
                <a:ext uri="{FF2B5EF4-FFF2-40B4-BE49-F238E27FC236}">
                  <a16:creationId xmlns:a16="http://schemas.microsoft.com/office/drawing/2014/main" id="{19572D6D-174D-EC2B-7B42-C6D573F79B99}"/>
                </a:ext>
              </a:extLst>
            </p:cNvPr>
            <p:cNvSpPr/>
            <p:nvPr/>
          </p:nvSpPr>
          <p:spPr>
            <a:xfrm>
              <a:off x="8502625" y="498225"/>
              <a:ext cx="208142" cy="428126"/>
            </a:xfrm>
            <a:prstGeom prst="roundRect">
              <a:avLst>
                <a:gd name="adj" fmla="val 49178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四角形: 角を丸くする 51">
              <a:extLst>
                <a:ext uri="{FF2B5EF4-FFF2-40B4-BE49-F238E27FC236}">
                  <a16:creationId xmlns:a16="http://schemas.microsoft.com/office/drawing/2014/main" id="{4B0F2F01-4E74-3B96-704E-832F3B7A31EB}"/>
                </a:ext>
              </a:extLst>
            </p:cNvPr>
            <p:cNvSpPr/>
            <p:nvPr/>
          </p:nvSpPr>
          <p:spPr>
            <a:xfrm rot="7164563" flipH="1">
              <a:off x="8417559" y="305989"/>
              <a:ext cx="93405" cy="338478"/>
            </a:xfrm>
            <a:prstGeom prst="roundRect">
              <a:avLst>
                <a:gd name="adj" fmla="val 49178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四角形: 角を丸くする 52">
              <a:extLst>
                <a:ext uri="{FF2B5EF4-FFF2-40B4-BE49-F238E27FC236}">
                  <a16:creationId xmlns:a16="http://schemas.microsoft.com/office/drawing/2014/main" id="{DE60E332-8D50-1015-F1EE-80BC8E504627}"/>
                </a:ext>
              </a:extLst>
            </p:cNvPr>
            <p:cNvSpPr/>
            <p:nvPr/>
          </p:nvSpPr>
          <p:spPr>
            <a:xfrm flipH="1">
              <a:off x="8502625" y="722550"/>
              <a:ext cx="87036" cy="389514"/>
            </a:xfrm>
            <a:prstGeom prst="roundRect">
              <a:avLst>
                <a:gd name="adj" fmla="val 49178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四角形: 角を丸くする 53">
              <a:extLst>
                <a:ext uri="{FF2B5EF4-FFF2-40B4-BE49-F238E27FC236}">
                  <a16:creationId xmlns:a16="http://schemas.microsoft.com/office/drawing/2014/main" id="{DFC15108-8FC6-7441-4B8D-A171B172FDDE}"/>
                </a:ext>
              </a:extLst>
            </p:cNvPr>
            <p:cNvSpPr/>
            <p:nvPr/>
          </p:nvSpPr>
          <p:spPr>
            <a:xfrm flipH="1">
              <a:off x="8621844" y="721309"/>
              <a:ext cx="87036" cy="389514"/>
            </a:xfrm>
            <a:prstGeom prst="roundRect">
              <a:avLst>
                <a:gd name="adj" fmla="val 49178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5" name="四角形: 角を丸くする 54">
              <a:extLst>
                <a:ext uri="{FF2B5EF4-FFF2-40B4-BE49-F238E27FC236}">
                  <a16:creationId xmlns:a16="http://schemas.microsoft.com/office/drawing/2014/main" id="{CA0C2907-D18A-690A-2399-518120805847}"/>
                </a:ext>
              </a:extLst>
            </p:cNvPr>
            <p:cNvSpPr/>
            <p:nvPr/>
          </p:nvSpPr>
          <p:spPr>
            <a:xfrm rot="7771281" flipH="1">
              <a:off x="8700740" y="506832"/>
              <a:ext cx="81055" cy="247412"/>
            </a:xfrm>
            <a:prstGeom prst="roundRect">
              <a:avLst>
                <a:gd name="adj" fmla="val 49178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1DCA5865-4DCC-C68D-FCAE-60FAED970240}"/>
                </a:ext>
              </a:extLst>
            </p:cNvPr>
            <p:cNvCxnSpPr>
              <a:cxnSpLocks/>
            </p:cNvCxnSpPr>
            <p:nvPr/>
          </p:nvCxnSpPr>
          <p:spPr>
            <a:xfrm>
              <a:off x="8049406" y="168622"/>
              <a:ext cx="160411" cy="121182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07F7D5CB-8D54-0A91-A524-C0D4CE7BBD85}"/>
                </a:ext>
              </a:extLst>
            </p:cNvPr>
            <p:cNvCxnSpPr>
              <a:cxnSpLocks/>
            </p:cNvCxnSpPr>
            <p:nvPr/>
          </p:nvCxnSpPr>
          <p:spPr>
            <a:xfrm>
              <a:off x="8017228" y="341811"/>
              <a:ext cx="160411" cy="30282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8AC164AF-7980-5B73-1F09-5557A1EEB0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07518" y="475228"/>
              <a:ext cx="184776" cy="50826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945027B5-5FEB-50A8-5407-8750BF0B39E4}"/>
              </a:ext>
            </a:extLst>
          </p:cNvPr>
          <p:cNvSpPr txBox="1"/>
          <p:nvPr/>
        </p:nvSpPr>
        <p:spPr>
          <a:xfrm>
            <a:off x="2958751" y="1835493"/>
            <a:ext cx="437086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パスポートをご提示ください。　　　　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Please show me your passport.</a:t>
            </a:r>
            <a:endParaRPr kumimoji="1" lang="en-US" altLang="ja-JP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宿泊者名簿にご記入ください。　　　　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Please fill out this registration.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駐車場は利用されましたか？　　　　　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Are you using our parking lot?</a:t>
            </a:r>
            <a:endParaRPr kumimoji="1" lang="en-US" altLang="ja-JP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何名でご宿泊ですか</a:t>
            </a:r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？　　　　　　　　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How many in your group?</a:t>
            </a: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門限があります。　　　　　　　　　　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There is has a curfew.</a:t>
            </a:r>
            <a:endParaRPr kumimoji="1" lang="en-US" altLang="ja-JP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そのリクエストにはお応えできません。☝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We cannot carry out your request.</a:t>
            </a:r>
          </a:p>
          <a:p>
            <a:endParaRPr kumimoji="1" lang="en-US" altLang="ja-JP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両替はできますか？　　　　　　　　　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Can I exchange money</a:t>
            </a:r>
            <a:r>
              <a:rPr lang="ja-JP" altLang="en-US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？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23DFFBBD-F275-5504-2176-C1EC089DBFF0}"/>
              </a:ext>
            </a:extLst>
          </p:cNvPr>
          <p:cNvSpPr/>
          <p:nvPr/>
        </p:nvSpPr>
        <p:spPr>
          <a:xfrm>
            <a:off x="7546540" y="1295259"/>
            <a:ext cx="4535994" cy="5503225"/>
          </a:xfrm>
          <a:prstGeom prst="roundRect">
            <a:avLst>
              <a:gd name="adj" fmla="val 641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kumimoji="1" lang="ja-JP" altLang="en-US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お客様 </a:t>
            </a:r>
            <a:r>
              <a:rPr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-</a:t>
            </a:r>
            <a:r>
              <a:rPr kumimoji="1"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customer-</a:t>
            </a:r>
            <a:endParaRPr kumimoji="1" lang="ja-JP" altLang="en-US" sz="2400" dirty="0">
              <a:solidFill>
                <a:schemeClr val="accent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C9723C0-6256-9566-6384-A9EB0FAA3BAB}"/>
              </a:ext>
            </a:extLst>
          </p:cNvPr>
          <p:cNvGrpSpPr/>
          <p:nvPr/>
        </p:nvGrpSpPr>
        <p:grpSpPr>
          <a:xfrm>
            <a:off x="135985" y="2833532"/>
            <a:ext cx="2632366" cy="1984769"/>
            <a:chOff x="151835" y="2428509"/>
            <a:chExt cx="2632366" cy="1264914"/>
          </a:xfrm>
        </p:grpSpPr>
        <p:sp>
          <p:nvSpPr>
            <p:cNvPr id="76" name="四角形: 角を丸くする 75">
              <a:extLst>
                <a:ext uri="{FF2B5EF4-FFF2-40B4-BE49-F238E27FC236}">
                  <a16:creationId xmlns:a16="http://schemas.microsoft.com/office/drawing/2014/main" id="{50BC7908-DE9F-EA8E-CA7D-BCD0258B95BA}"/>
                </a:ext>
              </a:extLst>
            </p:cNvPr>
            <p:cNvSpPr/>
            <p:nvPr/>
          </p:nvSpPr>
          <p:spPr>
            <a:xfrm>
              <a:off x="151835" y="2428509"/>
              <a:ext cx="2632366" cy="1264914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60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○</a:t>
              </a: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8FA30A9E-5615-2F14-0277-211EBD49F5EC}"/>
                </a:ext>
              </a:extLst>
            </p:cNvPr>
            <p:cNvSpPr txBox="1"/>
            <p:nvPr/>
          </p:nvSpPr>
          <p:spPr>
            <a:xfrm>
              <a:off x="420176" y="3209173"/>
              <a:ext cx="21514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yes / good / it is</a:t>
              </a:r>
              <a:endParaRPr kumimoji="1" lang="ja-JP" altLang="en-US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65C8AE12-B98E-97CF-718D-2609E03774DA}"/>
              </a:ext>
            </a:extLst>
          </p:cNvPr>
          <p:cNvGrpSpPr/>
          <p:nvPr/>
        </p:nvGrpSpPr>
        <p:grpSpPr>
          <a:xfrm>
            <a:off x="135985" y="4946918"/>
            <a:ext cx="2964603" cy="1851566"/>
            <a:chOff x="109466" y="3312087"/>
            <a:chExt cx="2964603" cy="1264914"/>
          </a:xfrm>
        </p:grpSpPr>
        <p:sp>
          <p:nvSpPr>
            <p:cNvPr id="92" name="四角形: 角を丸くする 91">
              <a:extLst>
                <a:ext uri="{FF2B5EF4-FFF2-40B4-BE49-F238E27FC236}">
                  <a16:creationId xmlns:a16="http://schemas.microsoft.com/office/drawing/2014/main" id="{86808F6C-CCDC-CE14-5B72-9E0CFAE1E3B8}"/>
                </a:ext>
              </a:extLst>
            </p:cNvPr>
            <p:cNvSpPr/>
            <p:nvPr/>
          </p:nvSpPr>
          <p:spPr>
            <a:xfrm>
              <a:off x="138448" y="3312087"/>
              <a:ext cx="2632366" cy="1264914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altLang="ja-JP" sz="72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×</a:t>
              </a:r>
              <a:endParaRPr kumimoji="1" lang="ja-JP" altLang="en-US" sz="72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D4E762E1-5DE3-F1DD-D475-2417B4C8FEB1}"/>
                </a:ext>
              </a:extLst>
            </p:cNvPr>
            <p:cNvSpPr txBox="1"/>
            <p:nvPr/>
          </p:nvSpPr>
          <p:spPr>
            <a:xfrm>
              <a:off x="109466" y="4172782"/>
              <a:ext cx="29646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no / not good / it's not</a:t>
              </a:r>
              <a:endParaRPr kumimoji="1" lang="ja-JP" altLang="en-US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F7C7C816-08E3-0B34-0D23-49926827D9B3}"/>
              </a:ext>
            </a:extLst>
          </p:cNvPr>
          <p:cNvSpPr txBox="1"/>
          <p:nvPr/>
        </p:nvSpPr>
        <p:spPr>
          <a:xfrm>
            <a:off x="7625682" y="1897368"/>
            <a:ext cx="463140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部屋を変えてもらえますか？　　　   　 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Could you change the room?</a:t>
            </a:r>
          </a:p>
          <a:p>
            <a:endParaRPr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●●語を話せる方はいますか？　　 　　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Is there anyone who can speak </a:t>
            </a:r>
            <a:r>
              <a:rPr lang="ja-JP" altLang="en-US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●●</a:t>
            </a:r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?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近くの病院はどこですか</a:t>
            </a:r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？</a:t>
            </a:r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　　　　　　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Where is the nearest hospital around here?</a:t>
            </a: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この部屋は</a:t>
            </a:r>
            <a:r>
              <a:rPr lang="en-US" altLang="ja-JP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</a:t>
            </a:r>
            <a:r>
              <a:rPr kumimoji="1" lang="en-US" altLang="ja-JP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i-Fi</a:t>
            </a:r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は使えますか？　　 　 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Can I use Wi-Fi in this room?</a:t>
            </a: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荷物を預かっていただけますか</a:t>
            </a:r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？　    　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Could you keep my luggage?</a:t>
            </a: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●●を貸してく</a:t>
            </a:r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ださい。</a:t>
            </a:r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 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Please lend me ●●.</a:t>
            </a:r>
          </a:p>
          <a:p>
            <a:endParaRPr kumimoji="1"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●●をなくしました。</a:t>
            </a:r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 　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I lost ●●.</a:t>
            </a:r>
            <a:endParaRPr kumimoji="1"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2" name="AutoShape 2" descr="さまざまな支払い方法のアイコンセット - モバイル決済のベクターアート素材や画像を多数ご用意 - モバイル決済, 非接触型決済, アイコン ...">
            <a:extLst>
              <a:ext uri="{FF2B5EF4-FFF2-40B4-BE49-F238E27FC236}">
                <a16:creationId xmlns:a16="http://schemas.microsoft.com/office/drawing/2014/main" id="{223501E8-BED7-F91E-BFCE-5BF26BC099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26DF9C68-3FD0-04B5-9F9E-B7D482AB005E}"/>
              </a:ext>
            </a:extLst>
          </p:cNvPr>
          <p:cNvSpPr/>
          <p:nvPr/>
        </p:nvSpPr>
        <p:spPr>
          <a:xfrm>
            <a:off x="140360" y="1296361"/>
            <a:ext cx="2632366" cy="1396965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ja-JP" altLang="en-US" sz="6000" b="1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2217A87-2915-48FF-CEC4-1AC6B1E042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724" y="1354078"/>
            <a:ext cx="2473353" cy="128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263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A84BCA-1DF0-D992-95A1-886A629DD0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3ED61A7-4707-3FB1-E6C8-0F2F40496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7855" y="161462"/>
            <a:ext cx="3765389" cy="91359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ja-JP" sz="2800" b="1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POINTING</a:t>
            </a:r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pPr algn="l"/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communication sheet</a:t>
            </a:r>
            <a:endParaRPr kumimoji="1" lang="ja-JP" altLang="en-US" sz="28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19A74E2-687E-35A9-527D-485C55FF6452}"/>
              </a:ext>
            </a:extLst>
          </p:cNvPr>
          <p:cNvSpPr/>
          <p:nvPr/>
        </p:nvSpPr>
        <p:spPr>
          <a:xfrm>
            <a:off x="381001" y="110981"/>
            <a:ext cx="4308764" cy="803419"/>
          </a:xfrm>
          <a:prstGeom prst="roundRect">
            <a:avLst>
              <a:gd name="adj" fmla="val 3736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3CE6E6F-63E4-2EA9-79CE-7EA1BC6C5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311" y="90675"/>
            <a:ext cx="4627653" cy="921183"/>
          </a:xfrm>
        </p:spPr>
        <p:txBody>
          <a:bodyPr anchor="ctr">
            <a:normAutofit/>
          </a:bodyPr>
          <a:lstStyle/>
          <a:p>
            <a:r>
              <a:rPr kumimoji="1" lang="ja-JP" altLang="en-US" sz="4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指さしシート</a:t>
            </a:r>
            <a:r>
              <a:rPr lang="ja-JP" altLang="en-US" sz="4900" dirty="0"/>
              <a:t>☝</a:t>
            </a:r>
            <a:endParaRPr kumimoji="1" lang="ja-JP" altLang="en-US" sz="4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55CAA420-6C33-B9BE-5856-26A3705AE579}"/>
              </a:ext>
            </a:extLst>
          </p:cNvPr>
          <p:cNvSpPr/>
          <p:nvPr/>
        </p:nvSpPr>
        <p:spPr>
          <a:xfrm>
            <a:off x="321231" y="59516"/>
            <a:ext cx="4437805" cy="921183"/>
          </a:xfrm>
          <a:prstGeom prst="roundRect">
            <a:avLst>
              <a:gd name="adj" fmla="val 37360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吹き出し: 角を丸めた四角形 48">
            <a:extLst>
              <a:ext uri="{FF2B5EF4-FFF2-40B4-BE49-F238E27FC236}">
                <a16:creationId xmlns:a16="http://schemas.microsoft.com/office/drawing/2014/main" id="{D9D574C6-2D94-A53E-58AD-0725224C01D2}"/>
              </a:ext>
            </a:extLst>
          </p:cNvPr>
          <p:cNvSpPr/>
          <p:nvPr/>
        </p:nvSpPr>
        <p:spPr>
          <a:xfrm>
            <a:off x="9184189" y="29578"/>
            <a:ext cx="2960822" cy="1098049"/>
          </a:xfrm>
          <a:prstGeom prst="wedgeRoundRectCallout">
            <a:avLst>
              <a:gd name="adj1" fmla="val -60215"/>
              <a:gd name="adj2" fmla="val -11312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065EFB2F-AB5D-0B88-2503-929B9697C5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5219" y="137594"/>
            <a:ext cx="643995" cy="887960"/>
          </a:xfrm>
          <a:prstGeom prst="rect">
            <a:avLst/>
          </a:prstGeom>
        </p:spPr>
      </p:pic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37AA5E4E-E941-99C0-D909-E3D4C0394052}"/>
              </a:ext>
            </a:extLst>
          </p:cNvPr>
          <p:cNvGrpSpPr/>
          <p:nvPr/>
        </p:nvGrpSpPr>
        <p:grpSpPr>
          <a:xfrm>
            <a:off x="8007518" y="168622"/>
            <a:ext cx="857456" cy="943442"/>
            <a:chOff x="8007518" y="168622"/>
            <a:chExt cx="857456" cy="943442"/>
          </a:xfrm>
        </p:grpSpPr>
        <p:sp>
          <p:nvSpPr>
            <p:cNvPr id="62" name="楕円 61">
              <a:extLst>
                <a:ext uri="{FF2B5EF4-FFF2-40B4-BE49-F238E27FC236}">
                  <a16:creationId xmlns:a16="http://schemas.microsoft.com/office/drawing/2014/main" id="{F7B138AE-42E4-C5E6-AA12-215535A214C5}"/>
                </a:ext>
              </a:extLst>
            </p:cNvPr>
            <p:cNvSpPr/>
            <p:nvPr/>
          </p:nvSpPr>
          <p:spPr>
            <a:xfrm>
              <a:off x="8556319" y="253813"/>
              <a:ext cx="235528" cy="235383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四角形: 角を丸くする 62">
              <a:extLst>
                <a:ext uri="{FF2B5EF4-FFF2-40B4-BE49-F238E27FC236}">
                  <a16:creationId xmlns:a16="http://schemas.microsoft.com/office/drawing/2014/main" id="{76753083-F775-1BF1-6E92-C0F0D5986893}"/>
                </a:ext>
              </a:extLst>
            </p:cNvPr>
            <p:cNvSpPr/>
            <p:nvPr/>
          </p:nvSpPr>
          <p:spPr>
            <a:xfrm>
              <a:off x="8502625" y="498225"/>
              <a:ext cx="208142" cy="428126"/>
            </a:xfrm>
            <a:prstGeom prst="roundRect">
              <a:avLst>
                <a:gd name="adj" fmla="val 49178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四角形: 角を丸くする 63">
              <a:extLst>
                <a:ext uri="{FF2B5EF4-FFF2-40B4-BE49-F238E27FC236}">
                  <a16:creationId xmlns:a16="http://schemas.microsoft.com/office/drawing/2014/main" id="{70D150CF-32DF-FB17-BE21-F142411E0030}"/>
                </a:ext>
              </a:extLst>
            </p:cNvPr>
            <p:cNvSpPr/>
            <p:nvPr/>
          </p:nvSpPr>
          <p:spPr>
            <a:xfrm rot="7164563" flipH="1">
              <a:off x="8417559" y="305989"/>
              <a:ext cx="93405" cy="338478"/>
            </a:xfrm>
            <a:prstGeom prst="roundRect">
              <a:avLst>
                <a:gd name="adj" fmla="val 49178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四角形: 角を丸くする 64">
              <a:extLst>
                <a:ext uri="{FF2B5EF4-FFF2-40B4-BE49-F238E27FC236}">
                  <a16:creationId xmlns:a16="http://schemas.microsoft.com/office/drawing/2014/main" id="{67D2E6E1-C819-C40A-7BF8-AC2050140035}"/>
                </a:ext>
              </a:extLst>
            </p:cNvPr>
            <p:cNvSpPr/>
            <p:nvPr/>
          </p:nvSpPr>
          <p:spPr>
            <a:xfrm flipH="1">
              <a:off x="8502625" y="722550"/>
              <a:ext cx="87036" cy="389514"/>
            </a:xfrm>
            <a:prstGeom prst="roundRect">
              <a:avLst>
                <a:gd name="adj" fmla="val 49178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四角形: 角を丸くする 65">
              <a:extLst>
                <a:ext uri="{FF2B5EF4-FFF2-40B4-BE49-F238E27FC236}">
                  <a16:creationId xmlns:a16="http://schemas.microsoft.com/office/drawing/2014/main" id="{2A38F7D2-77E2-FB52-3D0F-C2BAB1384B72}"/>
                </a:ext>
              </a:extLst>
            </p:cNvPr>
            <p:cNvSpPr/>
            <p:nvPr/>
          </p:nvSpPr>
          <p:spPr>
            <a:xfrm flipH="1">
              <a:off x="8621844" y="721309"/>
              <a:ext cx="87036" cy="389514"/>
            </a:xfrm>
            <a:prstGeom prst="roundRect">
              <a:avLst>
                <a:gd name="adj" fmla="val 49178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四角形: 角を丸くする 66">
              <a:extLst>
                <a:ext uri="{FF2B5EF4-FFF2-40B4-BE49-F238E27FC236}">
                  <a16:creationId xmlns:a16="http://schemas.microsoft.com/office/drawing/2014/main" id="{2BA4F133-7E02-6ACD-0B17-F748DD353D7A}"/>
                </a:ext>
              </a:extLst>
            </p:cNvPr>
            <p:cNvSpPr/>
            <p:nvPr/>
          </p:nvSpPr>
          <p:spPr>
            <a:xfrm rot="7771281" flipH="1">
              <a:off x="8700740" y="506832"/>
              <a:ext cx="81055" cy="247412"/>
            </a:xfrm>
            <a:prstGeom prst="roundRect">
              <a:avLst>
                <a:gd name="adj" fmla="val 49178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0C0D9F93-F1BC-A60F-1152-83B5BB75C46D}"/>
                </a:ext>
              </a:extLst>
            </p:cNvPr>
            <p:cNvCxnSpPr>
              <a:cxnSpLocks/>
            </p:cNvCxnSpPr>
            <p:nvPr/>
          </p:nvCxnSpPr>
          <p:spPr>
            <a:xfrm>
              <a:off x="8049406" y="168622"/>
              <a:ext cx="160411" cy="121182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9C369DB6-95E6-3BE9-819C-06F1DD84910E}"/>
                </a:ext>
              </a:extLst>
            </p:cNvPr>
            <p:cNvCxnSpPr>
              <a:cxnSpLocks/>
            </p:cNvCxnSpPr>
            <p:nvPr/>
          </p:nvCxnSpPr>
          <p:spPr>
            <a:xfrm>
              <a:off x="8017228" y="341811"/>
              <a:ext cx="160411" cy="30282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231B12CD-8A46-832D-B0A0-4D413AED0B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07518" y="475228"/>
              <a:ext cx="184776" cy="50826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9806FE74-A445-E64B-092B-77D4D5823869}"/>
              </a:ext>
            </a:extLst>
          </p:cNvPr>
          <p:cNvSpPr/>
          <p:nvPr/>
        </p:nvSpPr>
        <p:spPr>
          <a:xfrm>
            <a:off x="5417094" y="1319854"/>
            <a:ext cx="1593088" cy="1024585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薬局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Pharmacy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404ED7D4-D1B8-8824-E14C-8A6C6875D061}"/>
              </a:ext>
            </a:extLst>
          </p:cNvPr>
          <p:cNvSpPr/>
          <p:nvPr/>
        </p:nvSpPr>
        <p:spPr>
          <a:xfrm>
            <a:off x="7111188" y="1341331"/>
            <a:ext cx="1593088" cy="1024585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病院</a:t>
            </a:r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Hospital</a:t>
            </a:r>
          </a:p>
          <a:p>
            <a:pPr algn="ctr"/>
            <a:r>
              <a:rPr lang="ja-JP" altLang="en-US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</a:t>
            </a:r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Clinic</a:t>
            </a:r>
            <a:r>
              <a:rPr lang="ja-JP" altLang="en-US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）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27509B34-5CAB-BC93-8246-4D2C42FD4917}"/>
              </a:ext>
            </a:extLst>
          </p:cNvPr>
          <p:cNvSpPr/>
          <p:nvPr/>
        </p:nvSpPr>
        <p:spPr>
          <a:xfrm>
            <a:off x="8796911" y="3491103"/>
            <a:ext cx="1593088" cy="1024585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喫煙所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Smoking area</a:t>
            </a:r>
            <a:endParaRPr kumimoji="1" lang="ja-JP" altLang="en-US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787A49CB-B23E-37A4-B834-EDFEE5E5033F}"/>
              </a:ext>
            </a:extLst>
          </p:cNvPr>
          <p:cNvSpPr/>
          <p:nvPr/>
        </p:nvSpPr>
        <p:spPr>
          <a:xfrm>
            <a:off x="8828666" y="5723283"/>
            <a:ext cx="1593088" cy="1024585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けが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I</a:t>
            </a:r>
            <a:r>
              <a:rPr kumimoji="1" lang="en-US" altLang="ja-JP" sz="18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njuries</a:t>
            </a:r>
            <a:endParaRPr kumimoji="1" lang="ja-JP" altLang="en-US" sz="18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D5F70E3A-609D-2926-5EA9-867A622A55B7}"/>
              </a:ext>
            </a:extLst>
          </p:cNvPr>
          <p:cNvSpPr/>
          <p:nvPr/>
        </p:nvSpPr>
        <p:spPr>
          <a:xfrm>
            <a:off x="10479022" y="4585338"/>
            <a:ext cx="1595207" cy="1032379"/>
          </a:xfrm>
          <a:prstGeom prst="roundRect">
            <a:avLst>
              <a:gd name="adj" fmla="val 18169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胸痛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Chest pains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3C15AE46-441D-27FF-9E92-F042355538EC}"/>
              </a:ext>
            </a:extLst>
          </p:cNvPr>
          <p:cNvSpPr/>
          <p:nvPr/>
        </p:nvSpPr>
        <p:spPr>
          <a:xfrm>
            <a:off x="8801770" y="1327493"/>
            <a:ext cx="1593088" cy="1024585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コンビニ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Convenience store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3" name="四角形: 角を丸くする 72">
            <a:extLst>
              <a:ext uri="{FF2B5EF4-FFF2-40B4-BE49-F238E27FC236}">
                <a16:creationId xmlns:a16="http://schemas.microsoft.com/office/drawing/2014/main" id="{7D04A6DF-E0B8-0528-8019-E8D036757FC2}"/>
              </a:ext>
            </a:extLst>
          </p:cNvPr>
          <p:cNvSpPr/>
          <p:nvPr/>
        </p:nvSpPr>
        <p:spPr>
          <a:xfrm>
            <a:off x="7130809" y="3492760"/>
            <a:ext cx="1593088" cy="1036520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ATM</a:t>
            </a:r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EF453B10-CD41-C525-0E7E-9962510584C6}"/>
              </a:ext>
            </a:extLst>
          </p:cNvPr>
          <p:cNvSpPr/>
          <p:nvPr/>
        </p:nvSpPr>
        <p:spPr>
          <a:xfrm>
            <a:off x="10486126" y="2423328"/>
            <a:ext cx="1593088" cy="1024585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交番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Police box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5" name="四角形: 角を丸くする 74">
            <a:extLst>
              <a:ext uri="{FF2B5EF4-FFF2-40B4-BE49-F238E27FC236}">
                <a16:creationId xmlns:a16="http://schemas.microsoft.com/office/drawing/2014/main" id="{422C7E12-C326-D517-DA83-25CC156DCA6C}"/>
              </a:ext>
            </a:extLst>
          </p:cNvPr>
          <p:cNvSpPr/>
          <p:nvPr/>
        </p:nvSpPr>
        <p:spPr>
          <a:xfrm>
            <a:off x="5447741" y="4585338"/>
            <a:ext cx="1593088" cy="1044313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発熱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F</a:t>
            </a:r>
            <a:r>
              <a:rPr lang="en-US" altLang="ja-JP" sz="18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ever</a:t>
            </a:r>
            <a:endParaRPr kumimoji="1" lang="ja-JP" altLang="en-US" sz="18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8" name="四角形: 角を丸くする 77">
            <a:extLst>
              <a:ext uri="{FF2B5EF4-FFF2-40B4-BE49-F238E27FC236}">
                <a16:creationId xmlns:a16="http://schemas.microsoft.com/office/drawing/2014/main" id="{8F6BDC24-C843-9BA8-DB43-4D039E0E85CB}"/>
              </a:ext>
            </a:extLst>
          </p:cNvPr>
          <p:cNvSpPr/>
          <p:nvPr/>
        </p:nvSpPr>
        <p:spPr>
          <a:xfrm>
            <a:off x="10486126" y="1336144"/>
            <a:ext cx="1593088" cy="1024585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スーパー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5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Supermarket</a:t>
            </a:r>
            <a:endParaRPr kumimoji="1" lang="ja-JP" altLang="en-US" sz="15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20027F28-6806-1031-0D3F-1E2B69BA0829}"/>
              </a:ext>
            </a:extLst>
          </p:cNvPr>
          <p:cNvSpPr/>
          <p:nvPr/>
        </p:nvSpPr>
        <p:spPr>
          <a:xfrm>
            <a:off x="5457023" y="3496883"/>
            <a:ext cx="1593088" cy="1024585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銀行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Bank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B2813DC5-7746-8BD2-8A77-10414A1F55A2}"/>
              </a:ext>
            </a:extLst>
          </p:cNvPr>
          <p:cNvSpPr/>
          <p:nvPr/>
        </p:nvSpPr>
        <p:spPr>
          <a:xfrm>
            <a:off x="10492366" y="3498154"/>
            <a:ext cx="1593088" cy="1024585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郵便局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Post office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83D71765-60A3-565F-9D46-3D340EEEB5D7}"/>
              </a:ext>
            </a:extLst>
          </p:cNvPr>
          <p:cNvSpPr/>
          <p:nvPr/>
        </p:nvSpPr>
        <p:spPr>
          <a:xfrm>
            <a:off x="7143700" y="4597858"/>
            <a:ext cx="1593088" cy="1032379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頭痛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Headache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2" name="四角形: 角を丸くする 81">
            <a:extLst>
              <a:ext uri="{FF2B5EF4-FFF2-40B4-BE49-F238E27FC236}">
                <a16:creationId xmlns:a16="http://schemas.microsoft.com/office/drawing/2014/main" id="{BA246451-9F2A-7BC9-9D01-96CF684EA997}"/>
              </a:ext>
            </a:extLst>
          </p:cNvPr>
          <p:cNvSpPr/>
          <p:nvPr/>
        </p:nvSpPr>
        <p:spPr>
          <a:xfrm>
            <a:off x="7158834" y="5693461"/>
            <a:ext cx="1593088" cy="1032379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嘔吐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Vomiting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3D5F3277-BA68-CF27-44BC-CD693687AF66}"/>
              </a:ext>
            </a:extLst>
          </p:cNvPr>
          <p:cNvSpPr txBox="1">
            <a:spLocks/>
          </p:cNvSpPr>
          <p:nvPr/>
        </p:nvSpPr>
        <p:spPr>
          <a:xfrm>
            <a:off x="8992091" y="165939"/>
            <a:ext cx="2641460" cy="92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宿泊編③</a:t>
            </a:r>
            <a:endParaRPr lang="en-US" altLang="ja-JP" sz="3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20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Accommodation</a:t>
            </a:r>
            <a:r>
              <a:rPr lang="ja-JP" altLang="en-US" sz="20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③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B6999F5-F908-9CAA-C2FF-505F2CE765E3}"/>
              </a:ext>
            </a:extLst>
          </p:cNvPr>
          <p:cNvSpPr/>
          <p:nvPr/>
        </p:nvSpPr>
        <p:spPr>
          <a:xfrm>
            <a:off x="8819159" y="2428186"/>
            <a:ext cx="1593088" cy="1005176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レストラン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Restaurant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CE2D8F13-3B11-A70E-F441-A3D592A993B7}"/>
              </a:ext>
            </a:extLst>
          </p:cNvPr>
          <p:cNvSpPr/>
          <p:nvPr/>
        </p:nvSpPr>
        <p:spPr>
          <a:xfrm>
            <a:off x="7128094" y="2418482"/>
            <a:ext cx="1593088" cy="1024585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居酒屋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i="1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Izakaya</a:t>
            </a: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(dining bar)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EF087319-BF10-2B51-6105-F1556A46D7E9}"/>
              </a:ext>
            </a:extLst>
          </p:cNvPr>
          <p:cNvSpPr/>
          <p:nvPr/>
        </p:nvSpPr>
        <p:spPr>
          <a:xfrm>
            <a:off x="5446318" y="2404415"/>
            <a:ext cx="1593088" cy="1024585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観光地</a:t>
            </a:r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Tourist spot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84D3722A-ED9F-E360-159E-351592DD7E8F}"/>
              </a:ext>
            </a:extLst>
          </p:cNvPr>
          <p:cNvSpPr/>
          <p:nvPr/>
        </p:nvSpPr>
        <p:spPr>
          <a:xfrm>
            <a:off x="8803799" y="4586468"/>
            <a:ext cx="1593088" cy="1032379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腹痛・胃痛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Stomachache</a:t>
            </a:r>
            <a:endParaRPr kumimoji="1" lang="ja-JP" altLang="en-US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AA2609F2-C845-BB9B-566B-4E3184C7F415}"/>
              </a:ext>
            </a:extLst>
          </p:cNvPr>
          <p:cNvSpPr/>
          <p:nvPr/>
        </p:nvSpPr>
        <p:spPr>
          <a:xfrm>
            <a:off x="10492366" y="5715489"/>
            <a:ext cx="1593088" cy="1032379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絆創膏</a:t>
            </a:r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Band-aid</a:t>
            </a:r>
            <a:endParaRPr kumimoji="1" lang="ja-JP" altLang="en-US" sz="20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D2932776-BE0A-D1B6-D982-3FE620C05F1B}"/>
              </a:ext>
            </a:extLst>
          </p:cNvPr>
          <p:cNvSpPr/>
          <p:nvPr/>
        </p:nvSpPr>
        <p:spPr>
          <a:xfrm>
            <a:off x="5465332" y="5693521"/>
            <a:ext cx="1593088" cy="1044313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>
              <a:lnSpc>
                <a:spcPts val="15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やけど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Burn</a:t>
            </a:r>
            <a:endParaRPr kumimoji="1" lang="en-US" altLang="ja-JP" sz="18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8A239661-B1F3-70D9-E5F3-41F59402152A}"/>
              </a:ext>
            </a:extLst>
          </p:cNvPr>
          <p:cNvSpPr/>
          <p:nvPr/>
        </p:nvSpPr>
        <p:spPr>
          <a:xfrm>
            <a:off x="3793843" y="5533541"/>
            <a:ext cx="1557035" cy="1205738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冷やすもの</a:t>
            </a:r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Something </a:t>
            </a:r>
          </a:p>
          <a:p>
            <a:pPr algn="ctr"/>
            <a:r>
              <a:rPr kumimoji="1"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to co</a:t>
            </a:r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ol down</a:t>
            </a:r>
            <a:endParaRPr kumimoji="1" lang="ja-JP" altLang="en-US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14DFAA73-AAF9-69CA-7AEA-2E66586BAB3F}"/>
              </a:ext>
            </a:extLst>
          </p:cNvPr>
          <p:cNvSpPr/>
          <p:nvPr/>
        </p:nvSpPr>
        <p:spPr>
          <a:xfrm>
            <a:off x="2628695" y="5540091"/>
            <a:ext cx="1069708" cy="1215648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毛布</a:t>
            </a:r>
            <a:endParaRPr kumimoji="1" lang="en-US" altLang="ja-JP" sz="16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Blanket</a:t>
            </a:r>
            <a:endParaRPr kumimoji="1" lang="ja-JP" altLang="en-US" sz="18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D432165E-311B-3D7D-16C4-4421E3723FB0}"/>
              </a:ext>
            </a:extLst>
          </p:cNvPr>
          <p:cNvSpPr/>
          <p:nvPr/>
        </p:nvSpPr>
        <p:spPr>
          <a:xfrm>
            <a:off x="202308" y="2724699"/>
            <a:ext cx="5063343" cy="1264914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救急車を呼んでください</a:t>
            </a:r>
            <a:r>
              <a:rPr lang="ja-JP" altLang="en-US" sz="2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。</a:t>
            </a:r>
            <a:endParaRPr lang="en-US" altLang="ja-JP" sz="2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Please call an ambulance.</a:t>
            </a:r>
            <a:endParaRPr kumimoji="1" lang="ja-JP" altLang="en-US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D8258E69-6656-8467-54CE-D41AC7FFE0A3}"/>
              </a:ext>
            </a:extLst>
          </p:cNvPr>
          <p:cNvSpPr/>
          <p:nvPr/>
        </p:nvSpPr>
        <p:spPr>
          <a:xfrm>
            <a:off x="202308" y="1304389"/>
            <a:ext cx="5063343" cy="1264914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●●</a:t>
            </a:r>
            <a:r>
              <a:rPr kumimoji="1" lang="ja-JP" altLang="en-US" sz="2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はどこですか？</a:t>
            </a:r>
            <a:endParaRPr kumimoji="1" lang="en-US" altLang="ja-JP" sz="2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Where is </a:t>
            </a:r>
            <a:r>
              <a:rPr kumimoji="1" lang="ja-JP" altLang="en-US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●●？</a:t>
            </a:r>
            <a:endParaRPr kumimoji="1" lang="ja-JP" altLang="en-US" b="1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E07D5176-D488-5B3D-A3EE-F449A68FF39D}"/>
              </a:ext>
            </a:extLst>
          </p:cNvPr>
          <p:cNvSpPr/>
          <p:nvPr/>
        </p:nvSpPr>
        <p:spPr>
          <a:xfrm>
            <a:off x="93361" y="5540091"/>
            <a:ext cx="1293093" cy="1199188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暑い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/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熱い</a:t>
            </a:r>
            <a:endParaRPr kumimoji="1" lang="en-US" altLang="ja-JP" sz="16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</a:t>
            </a:r>
            <a:r>
              <a:rPr kumimoji="1" lang="en-US" altLang="ja-JP" sz="18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ot</a:t>
            </a:r>
            <a:endParaRPr kumimoji="1" lang="ja-JP" altLang="en-US" sz="18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0164F1F0-426B-6BE5-1294-7270AB1C50DA}"/>
              </a:ext>
            </a:extLst>
          </p:cNvPr>
          <p:cNvSpPr/>
          <p:nvPr/>
        </p:nvSpPr>
        <p:spPr>
          <a:xfrm>
            <a:off x="1481894" y="5540091"/>
            <a:ext cx="1069708" cy="1215648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寒い</a:t>
            </a:r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8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Cold</a:t>
            </a:r>
            <a:endParaRPr kumimoji="1" lang="ja-JP" altLang="en-US" sz="18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3EAF7E9C-A4AF-E4DF-F34F-5CA1833662BA}"/>
              </a:ext>
            </a:extLst>
          </p:cNvPr>
          <p:cNvSpPr/>
          <p:nvPr/>
        </p:nvSpPr>
        <p:spPr>
          <a:xfrm>
            <a:off x="179720" y="4113231"/>
            <a:ext cx="5063343" cy="1264914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市販薬はありますか？</a:t>
            </a:r>
            <a:endParaRPr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Do </a:t>
            </a:r>
            <a:r>
              <a:rPr kumimoji="1" lang="en-US" altLang="ja-JP" sz="160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you have </a:t>
            </a:r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over-the-counter medicine</a:t>
            </a:r>
            <a:r>
              <a:rPr kumimoji="1" lang="ja-JP" altLang="en-US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4220824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465</Words>
  <Application>Microsoft Office PowerPoint</Application>
  <PresentationFormat>ワイド画面</PresentationFormat>
  <Paragraphs>195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UD デジタル 教科書体 NP-R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指さし50音シート☝</dc:title>
  <dc:creator>浜中　彩代（県民協働課）</dc:creator>
  <cp:lastModifiedBy>浜中　彩代（県民協働課）</cp:lastModifiedBy>
  <cp:revision>45</cp:revision>
  <cp:lastPrinted>2025-03-04T08:19:13Z</cp:lastPrinted>
  <dcterms:created xsi:type="dcterms:W3CDTF">2025-03-03T07:58:34Z</dcterms:created>
  <dcterms:modified xsi:type="dcterms:W3CDTF">2025-07-25T00:18:29Z</dcterms:modified>
</cp:coreProperties>
</file>