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3" r:id="rId3"/>
  </p:sldIdLst>
  <p:sldSz cx="12192000" cy="6858000"/>
  <p:notesSz cx="10233025" cy="71024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28" autoAdjust="0"/>
  </p:normalViewPr>
  <p:slideViewPr>
    <p:cSldViewPr snapToGrid="0">
      <p:cViewPr varScale="1">
        <p:scale>
          <a:sx n="111" d="100"/>
          <a:sy n="111" d="100"/>
        </p:scale>
        <p:origin x="86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C5F6799-A859-122A-478B-4ECE46108C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5195" cy="3565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C3EE901-CE87-FCFF-3993-14064AC8C0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5418" y="1"/>
            <a:ext cx="4435194" cy="356552"/>
          </a:xfrm>
          <a:prstGeom prst="rect">
            <a:avLst/>
          </a:prstGeom>
        </p:spPr>
        <p:txBody>
          <a:bodyPr vert="horz" lIns="95473" tIns="47736" rIns="95473" bIns="47736" rtlCol="0"/>
          <a:lstStyle>
            <a:lvl1pPr algn="r">
              <a:defRPr sz="1300"/>
            </a:lvl1pPr>
          </a:lstStyle>
          <a:p>
            <a:fld id="{7892C8E4-2F8C-42AD-8FCF-90056424A8ED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E8A946-48F9-2B32-CA70-7284D1E406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6745923"/>
            <a:ext cx="4435195" cy="3565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BC3DEA3-E4F1-940E-E441-169D6E539C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5418" y="6745923"/>
            <a:ext cx="4435194" cy="356552"/>
          </a:xfrm>
          <a:prstGeom prst="rect">
            <a:avLst/>
          </a:prstGeom>
        </p:spPr>
        <p:txBody>
          <a:bodyPr vert="horz" lIns="95473" tIns="47736" rIns="95473" bIns="47736" rtlCol="0" anchor="b"/>
          <a:lstStyle>
            <a:lvl1pPr algn="r">
              <a:defRPr sz="1300"/>
            </a:lvl1pPr>
          </a:lstStyle>
          <a:p>
            <a:fld id="{A440BF89-C6B1-4875-B0FA-6F0F1B2A96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3158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795819" y="0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100"/>
            </a:lvl1pPr>
          </a:lstStyle>
          <a:p>
            <a:fld id="{0C42167A-2D05-4C02-84B8-0317FCE0B3EB}" type="datetimeFigureOut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86088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22389" y="3417916"/>
            <a:ext cx="8188250" cy="2796475"/>
          </a:xfrm>
          <a:prstGeom prst="rect">
            <a:avLst/>
          </a:prstGeom>
        </p:spPr>
        <p:txBody>
          <a:bodyPr vert="horz" lIns="91425" tIns="45712" rIns="91425" bIns="4571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746581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795819" y="6746581"/>
            <a:ext cx="4434922" cy="355895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100"/>
            </a:lvl1pPr>
          </a:lstStyle>
          <a:p>
            <a:fld id="{67F9E38F-B61C-4144-B1B4-5149D99593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8097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タクシー向け</a:t>
            </a:r>
          </a:p>
        </p:txBody>
      </p:sp>
    </p:spTree>
    <p:extLst>
      <p:ext uri="{BB962C8B-B14F-4D97-AF65-F5344CB8AC3E}">
        <p14:creationId xmlns:p14="http://schemas.microsoft.com/office/powerpoint/2010/main" val="4067282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バス向け</a:t>
            </a:r>
          </a:p>
        </p:txBody>
      </p:sp>
    </p:spTree>
    <p:extLst>
      <p:ext uri="{BB962C8B-B14F-4D97-AF65-F5344CB8AC3E}">
        <p14:creationId xmlns:p14="http://schemas.microsoft.com/office/powerpoint/2010/main" val="2517056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84B5D-263B-73BB-2161-EE42C44CF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8B7529-7267-F779-8135-068C1352A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C6B306-F823-A6F2-272D-48E0B7AB8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1B521-6015-4C95-A1E3-A85FE089B4DC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08AA61-2825-39DC-D8CA-A44DC8B25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C251F9-25F4-B682-CFE8-799680658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62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1759E2-ABD2-93CE-AF5A-8C1918CD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A4D992-6957-DC30-71C3-A58F2BE25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B65EE7-0103-F2AA-9BBA-F1F940AFF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21BE-D199-4BD7-8A20-D18BFFCF2FD6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509C5D-6D26-64F7-9551-4C85AE5AC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9C67CE-FEE4-3341-D5E6-028AE851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68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0571C59-7C0C-6BF2-988B-DC358E4A3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DF2275-82B0-D75B-751F-9A9BFC1109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1C439D-DF92-815E-759A-EB9BCE381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57C0-7F9A-490A-BAFA-E27B4AEE469C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D67450-D48E-42BA-3475-0607883C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3A14FC-1C7A-D138-28D3-BA77E752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73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A9EF67-890B-640E-DDEA-C602A9F6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97693E4-BD30-A327-4B17-15DE579C4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937B88-7A53-ED5D-8E17-3AD7063B9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8761-AA7F-461A-9245-793573A528E8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7FE769-8717-6F9B-F6D0-481786B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22D2A3-BE04-6352-956C-AE088F347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385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5857BF-E649-C3BA-C011-17CA4FF6F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21AE6A6-848F-2D14-B296-269755405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142909-2838-FF5F-E1AE-CDADB4AAF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ED3F5-BD45-44E2-8690-639AA7F9A77A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131C36-2543-DF42-067D-DD0D6686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BF9B20-913E-B34E-B11B-1A218D3C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30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EAEE51-1F55-6F40-312B-9C4E916BA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D79D57-E6B9-FFE7-B516-95D89635E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B50D047-C45C-83C7-47B3-831025BF7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543FAE-0443-5BD7-065A-8B3DC1782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098E1-BF61-46A7-B36D-A4AE87BC2420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F8EB3-22F6-F1AD-0F47-1C70067D8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36A78E7-2A65-A900-E7F7-77A2A59CB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78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AB9A4F-05BE-20AB-A837-52A8AA4AC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21FD24C-FB9E-8316-9B16-2B84C0527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46BC72-63F2-2794-FFFA-23E056C98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A20B60-A419-8732-0F7C-5517863813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06749AA-AEB1-1A61-5C86-ECF4004DC6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53D031-31B6-68D2-7AAF-7B579B74F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774C-3052-4209-9FAD-8042B68D047F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BBC6CC0-473F-1D97-A76B-3ACAA6B22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13E60B1-3E7C-A58F-DAC7-6E4948B6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19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F18D34-9A2B-712B-AB9C-4EEEF3E8D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1D629C-28FC-53A8-0EFC-C1E98DA8F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3F207-AFB1-46F7-811E-5C5F32611381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C7ADF2-FF7D-22D8-5646-10B48AEB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75EC1C2-2F7F-96B7-A9B3-DF316D298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252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D394FC-B4AD-1F4E-206E-3BD66907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37CC-73FC-4C5D-90EE-5A70ADA8ED53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C55C61-B650-9A42-3084-717B4EC09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34C190E-E18D-9CA1-C996-24862329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58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67DB97-7EA2-BFB2-9224-075352E78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5C6259-B59B-3B8F-A000-1F866B085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99FBFC-130B-03BD-E8A9-B477490BE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C653EA-F4F9-E0EF-77FC-C3A439779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7E7C-2AB1-4105-9057-2ECF3E00B34E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039A38C-1A44-D49E-4AEB-28BA7B49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2926FF-7307-584B-E031-4654C341C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09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A4320-C2C7-1853-9C6F-17AC7A0A6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DD138A-41CC-9BBB-E94E-2E445F5C7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4F160E-C606-3695-43A5-83CDCC792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2E6CAE-D370-B325-7EAF-A0374827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A2FE-711D-45BD-A037-969FC925CAE2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CDEFB51-1815-6236-C9EA-93A51835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D2330A-E69B-8717-B8E6-38249C6D4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30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AAB2C26-F999-8EB6-9623-A1E626FB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203244-CD26-5C77-4D33-F879FA855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5A8F34-E756-36FA-4A72-A3F0882A7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15545-654F-4308-B2BE-82C4F844CA62}" type="datetime1">
              <a:rPr kumimoji="1" lang="ja-JP" altLang="en-US" smtClean="0"/>
              <a:t>2025/5/26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94204-D5B5-7F3C-2D53-8CF6ADC3F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5721BC-E613-C2A1-6698-34253DF291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016C5-55AA-4825-8732-4D26512B6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5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045280BE-68BF-3D97-B763-DFD7770B82D1}"/>
              </a:ext>
            </a:extLst>
          </p:cNvPr>
          <p:cNvSpPr/>
          <p:nvPr/>
        </p:nvSpPr>
        <p:spPr>
          <a:xfrm>
            <a:off x="5027016" y="5440843"/>
            <a:ext cx="1214412" cy="1313156"/>
          </a:xfrm>
          <a:prstGeom prst="roundRect">
            <a:avLst>
              <a:gd name="adj" fmla="val 1104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百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hundred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878209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BC9723C0-6256-9566-6384-A9EB0FAA3BAB}"/>
              </a:ext>
            </a:extLst>
          </p:cNvPr>
          <p:cNvGrpSpPr/>
          <p:nvPr/>
        </p:nvGrpSpPr>
        <p:grpSpPr>
          <a:xfrm>
            <a:off x="131894" y="2709861"/>
            <a:ext cx="2632366" cy="1264914"/>
            <a:chOff x="151835" y="2428509"/>
            <a:chExt cx="2632366" cy="1264914"/>
          </a:xfrm>
        </p:grpSpPr>
        <p:sp>
          <p:nvSpPr>
            <p:cNvPr id="76" name="四角形: 角を丸くする 75">
              <a:extLst>
                <a:ext uri="{FF2B5EF4-FFF2-40B4-BE49-F238E27FC236}">
                  <a16:creationId xmlns:a16="http://schemas.microsoft.com/office/drawing/2014/main" id="{50BC7908-DE9F-EA8E-CA7D-BCD0258B95BA}"/>
                </a:ext>
              </a:extLst>
            </p:cNvPr>
            <p:cNvSpPr/>
            <p:nvPr/>
          </p:nvSpPr>
          <p:spPr>
            <a:xfrm>
              <a:off x="151835" y="2428509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kumimoji="1" lang="ja-JP" altLang="en-US" sz="60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○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8FA30A9E-5615-2F14-0277-211EBD49F5EC}"/>
                </a:ext>
              </a:extLst>
            </p:cNvPr>
            <p:cNvSpPr txBox="1"/>
            <p:nvPr/>
          </p:nvSpPr>
          <p:spPr>
            <a:xfrm>
              <a:off x="420176" y="3209173"/>
              <a:ext cx="2151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yes / good / it is</a:t>
              </a:r>
              <a:endPara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65C8AE12-B98E-97CF-718D-2609E03774DA}"/>
              </a:ext>
            </a:extLst>
          </p:cNvPr>
          <p:cNvGrpSpPr/>
          <p:nvPr/>
        </p:nvGrpSpPr>
        <p:grpSpPr>
          <a:xfrm>
            <a:off x="86025" y="4050083"/>
            <a:ext cx="2964603" cy="1264914"/>
            <a:chOff x="109466" y="3312087"/>
            <a:chExt cx="2964603" cy="1264914"/>
          </a:xfrm>
        </p:grpSpPr>
        <p:sp>
          <p:nvSpPr>
            <p:cNvPr id="92" name="四角形: 角を丸くする 91">
              <a:extLst>
                <a:ext uri="{FF2B5EF4-FFF2-40B4-BE49-F238E27FC236}">
                  <a16:creationId xmlns:a16="http://schemas.microsoft.com/office/drawing/2014/main" id="{86808F6C-CCDC-CE14-5B72-9E0CFAE1E3B8}"/>
                </a:ext>
              </a:extLst>
            </p:cNvPr>
            <p:cNvSpPr/>
            <p:nvPr/>
          </p:nvSpPr>
          <p:spPr>
            <a:xfrm>
              <a:off x="138448" y="3312087"/>
              <a:ext cx="2632366" cy="126491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altLang="ja-JP" sz="7200" b="1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×</a:t>
              </a:r>
              <a:endParaRPr kumimoji="1" lang="ja-JP" altLang="en-US" sz="72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D4E762E1-5DE3-F1DD-D475-2417B4C8FEB1}"/>
                </a:ext>
              </a:extLst>
            </p:cNvPr>
            <p:cNvSpPr txBox="1"/>
            <p:nvPr/>
          </p:nvSpPr>
          <p:spPr>
            <a:xfrm>
              <a:off x="109466" y="4172782"/>
              <a:ext cx="29646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no / not good / it's not</a:t>
              </a:r>
              <a:endParaRPr kumimoji="1" lang="ja-JP" altLang="en-US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D8F94BDF-56CA-D156-E353-A32BE84523DD}"/>
              </a:ext>
            </a:extLst>
          </p:cNvPr>
          <p:cNvGrpSpPr/>
          <p:nvPr/>
        </p:nvGrpSpPr>
        <p:grpSpPr>
          <a:xfrm>
            <a:off x="10588307" y="2384642"/>
            <a:ext cx="1449373" cy="1331486"/>
            <a:chOff x="9387070" y="5429096"/>
            <a:chExt cx="1164531" cy="1331486"/>
          </a:xfrm>
        </p:grpSpPr>
        <p:sp>
          <p:nvSpPr>
            <p:cNvPr id="108" name="四角形: 角を丸くする 107">
              <a:extLst>
                <a:ext uri="{FF2B5EF4-FFF2-40B4-BE49-F238E27FC236}">
                  <a16:creationId xmlns:a16="http://schemas.microsoft.com/office/drawing/2014/main" id="{98FC6976-C7C2-03FB-89FE-1D11DD158571}"/>
                </a:ext>
              </a:extLst>
            </p:cNvPr>
            <p:cNvSpPr/>
            <p:nvPr/>
          </p:nvSpPr>
          <p:spPr>
            <a:xfrm>
              <a:off x="9387070" y="5429096"/>
              <a:ext cx="1164531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残高不足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64CEBDF1-2238-150A-9F9B-7A69A965CA11}"/>
                </a:ext>
              </a:extLst>
            </p:cNvPr>
            <p:cNvSpPr txBox="1"/>
            <p:nvPr/>
          </p:nvSpPr>
          <p:spPr>
            <a:xfrm>
              <a:off x="9481832" y="5671260"/>
              <a:ext cx="97500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4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Insufficient balance </a:t>
              </a:r>
              <a:r>
                <a:rPr kumimoji="1" lang="en-US" altLang="ja-JP" sz="14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 </a:t>
              </a:r>
              <a:endParaRPr kumimoji="1"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130" y="138488"/>
            <a:ext cx="643995" cy="887960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E2B7C62-29E9-78DB-3B76-AE41F3671B94}"/>
              </a:ext>
            </a:extLst>
          </p:cNvPr>
          <p:cNvGrpSpPr/>
          <p:nvPr/>
        </p:nvGrpSpPr>
        <p:grpSpPr>
          <a:xfrm>
            <a:off x="122109" y="1256630"/>
            <a:ext cx="2639225" cy="1355774"/>
            <a:chOff x="92948" y="1296362"/>
            <a:chExt cx="2639225" cy="1355774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26DF9C68-3FD0-04B5-9F9E-B7D482AB005E}"/>
                </a:ext>
              </a:extLst>
            </p:cNvPr>
            <p:cNvSpPr/>
            <p:nvPr/>
          </p:nvSpPr>
          <p:spPr>
            <a:xfrm>
              <a:off x="92948" y="1296362"/>
              <a:ext cx="2639225" cy="1355774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endParaRPr kumimoji="1" lang="ja-JP" altLang="en-US" sz="6000" b="1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2217A87-2915-48FF-CEC4-1AC6B1E042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466" y="1332919"/>
              <a:ext cx="2473353" cy="1281530"/>
            </a:xfrm>
            <a:prstGeom prst="rect">
              <a:avLst/>
            </a:prstGeom>
          </p:spPr>
        </p:pic>
      </p:grpSp>
      <p:grpSp>
        <p:nvGrpSpPr>
          <p:cNvPr id="139" name="グループ化 138">
            <a:extLst>
              <a:ext uri="{FF2B5EF4-FFF2-40B4-BE49-F238E27FC236}">
                <a16:creationId xmlns:a16="http://schemas.microsoft.com/office/drawing/2014/main" id="{C7E80C1C-972E-097F-A55F-40110777F78E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007518" y="168622"/>
            <a:chExt cx="857456" cy="943442"/>
          </a:xfrm>
        </p:grpSpPr>
        <p:grpSp>
          <p:nvGrpSpPr>
            <p:cNvPr id="138" name="グループ化 137">
              <a:extLst>
                <a:ext uri="{FF2B5EF4-FFF2-40B4-BE49-F238E27FC236}">
                  <a16:creationId xmlns:a16="http://schemas.microsoft.com/office/drawing/2014/main" id="{0C2213D4-1E12-49F2-DDDC-AC5C7DDBAD06}"/>
                </a:ext>
              </a:extLst>
            </p:cNvPr>
            <p:cNvGrpSpPr/>
            <p:nvPr/>
          </p:nvGrpSpPr>
          <p:grpSpPr>
            <a:xfrm>
              <a:off x="8295023" y="253813"/>
              <a:ext cx="569951" cy="858251"/>
              <a:chOff x="8295023" y="253813"/>
              <a:chExt cx="569951" cy="858251"/>
            </a:xfrm>
          </p:grpSpPr>
          <p:sp>
            <p:nvSpPr>
              <p:cNvPr id="62" name="楕円 61">
                <a:extLst>
                  <a:ext uri="{FF2B5EF4-FFF2-40B4-BE49-F238E27FC236}">
                    <a16:creationId xmlns:a16="http://schemas.microsoft.com/office/drawing/2014/main" id="{F7B138AE-42E4-C5E6-AA12-215535A214C5}"/>
                  </a:ext>
                </a:extLst>
              </p:cNvPr>
              <p:cNvSpPr/>
              <p:nvPr/>
            </p:nvSpPr>
            <p:spPr>
              <a:xfrm>
                <a:off x="8556319" y="253813"/>
                <a:ext cx="235528" cy="235383"/>
              </a:xfrm>
              <a:prstGeom prst="ellipse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四角形: 角を丸くする 62">
                <a:extLst>
                  <a:ext uri="{FF2B5EF4-FFF2-40B4-BE49-F238E27FC236}">
                    <a16:creationId xmlns:a16="http://schemas.microsoft.com/office/drawing/2014/main" id="{76753083-F775-1BF1-6E92-C0F0D5986893}"/>
                  </a:ext>
                </a:extLst>
              </p:cNvPr>
              <p:cNvSpPr/>
              <p:nvPr/>
            </p:nvSpPr>
            <p:spPr>
              <a:xfrm>
                <a:off x="8502625" y="498225"/>
                <a:ext cx="208142" cy="428126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四角形: 角を丸くする 63">
                <a:extLst>
                  <a:ext uri="{FF2B5EF4-FFF2-40B4-BE49-F238E27FC236}">
                    <a16:creationId xmlns:a16="http://schemas.microsoft.com/office/drawing/2014/main" id="{70D150CF-32DF-FB17-BE21-F142411E0030}"/>
                  </a:ext>
                </a:extLst>
              </p:cNvPr>
              <p:cNvSpPr/>
              <p:nvPr/>
            </p:nvSpPr>
            <p:spPr>
              <a:xfrm rot="7164563" flipH="1">
                <a:off x="8417559" y="305989"/>
                <a:ext cx="93405" cy="338478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四角形: 角を丸くする 64">
                <a:extLst>
                  <a:ext uri="{FF2B5EF4-FFF2-40B4-BE49-F238E27FC236}">
                    <a16:creationId xmlns:a16="http://schemas.microsoft.com/office/drawing/2014/main" id="{67D2E6E1-C819-C40A-7BF8-AC2050140035}"/>
                  </a:ext>
                </a:extLst>
              </p:cNvPr>
              <p:cNvSpPr/>
              <p:nvPr/>
            </p:nvSpPr>
            <p:spPr>
              <a:xfrm flipH="1">
                <a:off x="8502625" y="722550"/>
                <a:ext cx="87036" cy="389514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6" name="四角形: 角を丸くする 65">
                <a:extLst>
                  <a:ext uri="{FF2B5EF4-FFF2-40B4-BE49-F238E27FC236}">
                    <a16:creationId xmlns:a16="http://schemas.microsoft.com/office/drawing/2014/main" id="{2A38F7D2-77E2-FB52-3D0F-C2BAB1384B72}"/>
                  </a:ext>
                </a:extLst>
              </p:cNvPr>
              <p:cNvSpPr/>
              <p:nvPr/>
            </p:nvSpPr>
            <p:spPr>
              <a:xfrm flipH="1">
                <a:off x="8628719" y="721309"/>
                <a:ext cx="87036" cy="389514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7" name="四角形: 角を丸くする 66">
                <a:extLst>
                  <a:ext uri="{FF2B5EF4-FFF2-40B4-BE49-F238E27FC236}">
                    <a16:creationId xmlns:a16="http://schemas.microsoft.com/office/drawing/2014/main" id="{2BA4F133-7E02-6ACD-0B17-F748DD353D7A}"/>
                  </a:ext>
                </a:extLst>
              </p:cNvPr>
              <p:cNvSpPr/>
              <p:nvPr/>
            </p:nvSpPr>
            <p:spPr>
              <a:xfrm rot="7771281" flipH="1">
                <a:off x="8700740" y="506832"/>
                <a:ext cx="81055" cy="247412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0C0D9F93-F1BC-A60F-1152-83B5BB75C46D}"/>
                </a:ext>
              </a:extLst>
            </p:cNvPr>
            <p:cNvCxnSpPr>
              <a:cxnSpLocks/>
            </p:cNvCxnSpPr>
            <p:nvPr/>
          </p:nvCxnSpPr>
          <p:spPr>
            <a:xfrm>
              <a:off x="8049406" y="168622"/>
              <a:ext cx="160411" cy="1211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9C369DB6-95E6-3BE9-819C-06F1DD84910E}"/>
                </a:ext>
              </a:extLst>
            </p:cNvPr>
            <p:cNvCxnSpPr>
              <a:cxnSpLocks/>
            </p:cNvCxnSpPr>
            <p:nvPr/>
          </p:nvCxnSpPr>
          <p:spPr>
            <a:xfrm>
              <a:off x="8017228" y="341811"/>
              <a:ext cx="160411" cy="302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231B12CD-8A46-832D-B0A0-4D413AED0B6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07518" y="475228"/>
              <a:ext cx="184776" cy="50826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6202EC6E-2410-D547-C544-267B389028FA}"/>
              </a:ext>
            </a:extLst>
          </p:cNvPr>
          <p:cNvSpPr/>
          <p:nvPr/>
        </p:nvSpPr>
        <p:spPr>
          <a:xfrm>
            <a:off x="2872826" y="3729363"/>
            <a:ext cx="903443" cy="746301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9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7" name="四角形: 角を丸くする 96">
            <a:extLst>
              <a:ext uri="{FF2B5EF4-FFF2-40B4-BE49-F238E27FC236}">
                <a16:creationId xmlns:a16="http://schemas.microsoft.com/office/drawing/2014/main" id="{AB9C448B-5161-A5C1-9DF7-C9EEACEB2CA2}"/>
              </a:ext>
            </a:extLst>
          </p:cNvPr>
          <p:cNvSpPr/>
          <p:nvPr/>
        </p:nvSpPr>
        <p:spPr>
          <a:xfrm>
            <a:off x="4865591" y="2895680"/>
            <a:ext cx="900644" cy="725090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8" name="四角形: 角を丸くする 97">
            <a:extLst>
              <a:ext uri="{FF2B5EF4-FFF2-40B4-BE49-F238E27FC236}">
                <a16:creationId xmlns:a16="http://schemas.microsoft.com/office/drawing/2014/main" id="{241BF5B2-41BD-2594-579A-0F6578AE7709}"/>
              </a:ext>
            </a:extLst>
          </p:cNvPr>
          <p:cNvSpPr/>
          <p:nvPr/>
        </p:nvSpPr>
        <p:spPr>
          <a:xfrm>
            <a:off x="3865923" y="2899746"/>
            <a:ext cx="895722" cy="730450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DB1F9214-B15D-1F3F-1F90-01C0BA8F86DC}"/>
              </a:ext>
            </a:extLst>
          </p:cNvPr>
          <p:cNvSpPr/>
          <p:nvPr/>
        </p:nvSpPr>
        <p:spPr>
          <a:xfrm>
            <a:off x="2872184" y="2906028"/>
            <a:ext cx="893600" cy="710583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6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0" name="四角形: 角を丸くする 99">
            <a:extLst>
              <a:ext uri="{FF2B5EF4-FFF2-40B4-BE49-F238E27FC236}">
                <a16:creationId xmlns:a16="http://schemas.microsoft.com/office/drawing/2014/main" id="{AB79F460-0A99-7DE6-4BD2-B21FACFC251A}"/>
              </a:ext>
            </a:extLst>
          </p:cNvPr>
          <p:cNvSpPr/>
          <p:nvPr/>
        </p:nvSpPr>
        <p:spPr>
          <a:xfrm>
            <a:off x="4864704" y="2070247"/>
            <a:ext cx="893600" cy="725185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1" name="四角形: 角を丸くする 100">
            <a:extLst>
              <a:ext uri="{FF2B5EF4-FFF2-40B4-BE49-F238E27FC236}">
                <a16:creationId xmlns:a16="http://schemas.microsoft.com/office/drawing/2014/main" id="{CECC9779-4918-18F2-B02C-9CA344755964}"/>
              </a:ext>
            </a:extLst>
          </p:cNvPr>
          <p:cNvSpPr/>
          <p:nvPr/>
        </p:nvSpPr>
        <p:spPr>
          <a:xfrm>
            <a:off x="3878587" y="2070248"/>
            <a:ext cx="893600" cy="725184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2" name="四角形: 角を丸くする 101">
            <a:extLst>
              <a:ext uri="{FF2B5EF4-FFF2-40B4-BE49-F238E27FC236}">
                <a16:creationId xmlns:a16="http://schemas.microsoft.com/office/drawing/2014/main" id="{77551921-2507-247D-CA06-2D08DA4FB08F}"/>
              </a:ext>
            </a:extLst>
          </p:cNvPr>
          <p:cNvSpPr/>
          <p:nvPr/>
        </p:nvSpPr>
        <p:spPr>
          <a:xfrm>
            <a:off x="2882726" y="2070248"/>
            <a:ext cx="893600" cy="725185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EB9AFE9C-BB26-4FE2-B643-19AE4E6A7A29}"/>
              </a:ext>
            </a:extLst>
          </p:cNvPr>
          <p:cNvSpPr/>
          <p:nvPr/>
        </p:nvSpPr>
        <p:spPr>
          <a:xfrm>
            <a:off x="4864704" y="1273843"/>
            <a:ext cx="896493" cy="69477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4" name="四角形: 角を丸くする 103">
            <a:extLst>
              <a:ext uri="{FF2B5EF4-FFF2-40B4-BE49-F238E27FC236}">
                <a16:creationId xmlns:a16="http://schemas.microsoft.com/office/drawing/2014/main" id="{4759C9CE-2FDC-65E3-B887-7D2BAA93C19B}"/>
              </a:ext>
            </a:extLst>
          </p:cNvPr>
          <p:cNvSpPr/>
          <p:nvPr/>
        </p:nvSpPr>
        <p:spPr>
          <a:xfrm>
            <a:off x="3887478" y="1273843"/>
            <a:ext cx="893600" cy="69477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05" name="四角形: 角を丸くする 104">
            <a:extLst>
              <a:ext uri="{FF2B5EF4-FFF2-40B4-BE49-F238E27FC236}">
                <a16:creationId xmlns:a16="http://schemas.microsoft.com/office/drawing/2014/main" id="{0F08CA38-7AE1-2C1D-E71F-50BCAB404C4F}"/>
              </a:ext>
            </a:extLst>
          </p:cNvPr>
          <p:cNvSpPr/>
          <p:nvPr/>
        </p:nvSpPr>
        <p:spPr>
          <a:xfrm>
            <a:off x="2892981" y="1266985"/>
            <a:ext cx="898561" cy="680875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0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7D2C2E4F-42CE-752B-3F75-E607A6C7F473}"/>
              </a:ext>
            </a:extLst>
          </p:cNvPr>
          <p:cNvSpPr/>
          <p:nvPr/>
        </p:nvSpPr>
        <p:spPr>
          <a:xfrm>
            <a:off x="3188536" y="4756040"/>
            <a:ext cx="698942" cy="530018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3D5F3277-BA68-CF27-44BC-CD693687AF66}"/>
              </a:ext>
            </a:extLst>
          </p:cNvPr>
          <p:cNvSpPr txBox="1">
            <a:spLocks/>
          </p:cNvSpPr>
          <p:nvPr/>
        </p:nvSpPr>
        <p:spPr>
          <a:xfrm>
            <a:off x="8992091" y="165939"/>
            <a:ext cx="2641460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バス編①</a:t>
            </a:r>
            <a:endParaRPr lang="en-US" altLang="ja-JP" sz="3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Bus</a:t>
            </a:r>
            <a:r>
              <a:rPr lang="ja-JP" altLang="en-US" sz="2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①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140EEDC0-5F90-0BB8-4F2B-95128587C950}"/>
              </a:ext>
            </a:extLst>
          </p:cNvPr>
          <p:cNvSpPr/>
          <p:nvPr/>
        </p:nvSpPr>
        <p:spPr>
          <a:xfrm>
            <a:off x="3624233" y="5440842"/>
            <a:ext cx="1315386" cy="1313157"/>
          </a:xfrm>
          <a:prstGeom prst="roundRect">
            <a:avLst>
              <a:gd name="adj" fmla="val 925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千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7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thousand</a:t>
            </a:r>
            <a:endParaRPr kumimoji="1" lang="ja-JP" altLang="en-US" sz="17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939DBCCB-0420-4266-A2E7-2AC72F92918D}"/>
              </a:ext>
            </a:extLst>
          </p:cNvPr>
          <p:cNvSpPr/>
          <p:nvPr/>
        </p:nvSpPr>
        <p:spPr>
          <a:xfrm>
            <a:off x="6327495" y="5433893"/>
            <a:ext cx="987933" cy="1326649"/>
          </a:xfrm>
          <a:prstGeom prst="roundRect">
            <a:avLst>
              <a:gd name="adj" fmla="val 10698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円</a:t>
            </a:r>
            <a:r>
              <a:rPr kumimoji="1" lang="ja-JP" altLang="en-US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yen</a:t>
            </a:r>
            <a:endParaRPr kumimoji="1" lang="ja-JP" altLang="en-US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18544909-EEC9-081C-412F-16E7F562E051}"/>
              </a:ext>
            </a:extLst>
          </p:cNvPr>
          <p:cNvSpPr/>
          <p:nvPr/>
        </p:nvSpPr>
        <p:spPr>
          <a:xfrm>
            <a:off x="7399781" y="1288683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乗り換え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Transfer</a:t>
            </a:r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AE0C0A23-9890-16AD-A4CD-DD112FC0931C}"/>
              </a:ext>
            </a:extLst>
          </p:cNvPr>
          <p:cNvSpPr/>
          <p:nvPr/>
        </p:nvSpPr>
        <p:spPr>
          <a:xfrm>
            <a:off x="8987685" y="1288683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子ども</a:t>
            </a:r>
            <a:endParaRPr lang="en-US" altLang="ja-JP" sz="16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Child</a:t>
            </a:r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CEDA63DA-947E-A730-1428-F0FA704CE3FD}"/>
              </a:ext>
            </a:extLst>
          </p:cNvPr>
          <p:cNvSpPr/>
          <p:nvPr/>
        </p:nvSpPr>
        <p:spPr>
          <a:xfrm>
            <a:off x="10589339" y="1284515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半額</a:t>
            </a:r>
            <a:endParaRPr kumimoji="1" lang="en-US" altLang="ja-JP" sz="1600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Half price</a:t>
            </a: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50AE7F89-0AC7-FA9D-3676-FB4B251E9D18}"/>
              </a:ext>
            </a:extLst>
          </p:cNvPr>
          <p:cNvGrpSpPr/>
          <p:nvPr/>
        </p:nvGrpSpPr>
        <p:grpSpPr>
          <a:xfrm>
            <a:off x="7352524" y="2395303"/>
            <a:ext cx="1614648" cy="1331486"/>
            <a:chOff x="7948739" y="5468436"/>
            <a:chExt cx="1614648" cy="1331486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EAC554DF-4CB1-695E-98F7-86DB057729E4}"/>
                </a:ext>
              </a:extLst>
            </p:cNvPr>
            <p:cNvGrpSpPr/>
            <p:nvPr/>
          </p:nvGrpSpPr>
          <p:grpSpPr>
            <a:xfrm>
              <a:off x="7948739" y="5468436"/>
              <a:ext cx="1614648" cy="1331486"/>
              <a:chOff x="7833592" y="5460288"/>
              <a:chExt cx="1685452" cy="1331486"/>
            </a:xfrm>
          </p:grpSpPr>
          <p:sp>
            <p:nvSpPr>
              <p:cNvPr id="107" name="四角形: 角を丸くする 106">
                <a:extLst>
                  <a:ext uri="{FF2B5EF4-FFF2-40B4-BE49-F238E27FC236}">
                    <a16:creationId xmlns:a16="http://schemas.microsoft.com/office/drawing/2014/main" id="{BEE084F6-CD44-88AB-A208-E5868092594D}"/>
                  </a:ext>
                </a:extLst>
              </p:cNvPr>
              <p:cNvSpPr/>
              <p:nvPr/>
            </p:nvSpPr>
            <p:spPr>
              <a:xfrm>
                <a:off x="7921212" y="5460288"/>
                <a:ext cx="1498292" cy="1331486"/>
              </a:xfrm>
              <a:prstGeom prst="roundRect">
                <a:avLst>
                  <a:gd name="adj" fmla="val 6410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1"/>
              <a:lstStyle/>
              <a:p>
                <a:pPr algn="ctr"/>
                <a:r>
                  <a:rPr kumimoji="1" lang="ja-JP" altLang="en-US" sz="1300" dirty="0">
                    <a:solidFill>
                      <a:sysClr val="windowText" lastClr="000000"/>
                    </a:solidFill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交通系</a:t>
                </a:r>
                <a:r>
                  <a:rPr kumimoji="1" lang="en-US" altLang="ja-JP" sz="1300" dirty="0">
                    <a:solidFill>
                      <a:sysClr val="windowText" lastClr="000000"/>
                    </a:solidFill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IC</a:t>
                </a:r>
                <a:r>
                  <a:rPr kumimoji="1" lang="ja-JP" altLang="en-US" sz="1300" dirty="0">
                    <a:solidFill>
                      <a:sysClr val="windowText" lastClr="000000"/>
                    </a:solidFill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カード</a:t>
                </a:r>
              </a:p>
            </p:txBody>
          </p:sp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8F6A0B48-D191-F981-EA2E-3C6F7A1B32A7}"/>
                  </a:ext>
                </a:extLst>
              </p:cNvPr>
              <p:cNvSpPr txBox="1"/>
              <p:nvPr/>
            </p:nvSpPr>
            <p:spPr>
              <a:xfrm>
                <a:off x="7833592" y="5713818"/>
                <a:ext cx="1685452" cy="292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sz="1300" dirty="0">
                    <a:solidFill>
                      <a:srgbClr val="FF6600"/>
                    </a:solidFill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Prepaid IC cards</a:t>
                </a:r>
                <a:endParaRPr kumimoji="1" lang="ja-JP" altLang="en-US" sz="13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endParaRPr>
              </a:p>
            </p:txBody>
          </p:sp>
        </p:grpSp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BDEFAB4F-1856-4E1D-3968-502DAA0903E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220308" y="6035824"/>
              <a:ext cx="1136402" cy="666843"/>
            </a:xfrm>
            <a:prstGeom prst="rect">
              <a:avLst/>
            </a:prstGeom>
          </p:spPr>
        </p:pic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32EE1FFE-88E9-5D26-A3C5-F0EF956AE600}"/>
              </a:ext>
            </a:extLst>
          </p:cNvPr>
          <p:cNvGrpSpPr/>
          <p:nvPr/>
        </p:nvGrpSpPr>
        <p:grpSpPr>
          <a:xfrm>
            <a:off x="8927705" y="2386425"/>
            <a:ext cx="1614648" cy="1331486"/>
            <a:chOff x="7797711" y="5460288"/>
            <a:chExt cx="1685452" cy="1331486"/>
          </a:xfrm>
        </p:grpSpPr>
        <p:sp>
          <p:nvSpPr>
            <p:cNvPr id="54" name="四角形: 角を丸くする 53">
              <a:extLst>
                <a:ext uri="{FF2B5EF4-FFF2-40B4-BE49-F238E27FC236}">
                  <a16:creationId xmlns:a16="http://schemas.microsoft.com/office/drawing/2014/main" id="{EA25BB91-5A36-6EF4-C127-306DCBEC9FCE}"/>
                </a:ext>
              </a:extLst>
            </p:cNvPr>
            <p:cNvSpPr/>
            <p:nvPr/>
          </p:nvSpPr>
          <p:spPr>
            <a:xfrm>
              <a:off x="7921212" y="5460288"/>
              <a:ext cx="1471431" cy="1331486"/>
            </a:xfrm>
            <a:prstGeom prst="roundRect">
              <a:avLst>
                <a:gd name="adj" fmla="val 6410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現金</a:t>
              </a:r>
              <a:r>
                <a:rPr kumimoji="1" lang="ja-JP" altLang="en-US" sz="1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チャージ</a:t>
              </a:r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55D90DEF-8D8F-50D7-CEBA-78824091F9E9}"/>
                </a:ext>
              </a:extLst>
            </p:cNvPr>
            <p:cNvSpPr txBox="1"/>
            <p:nvPr/>
          </p:nvSpPr>
          <p:spPr>
            <a:xfrm>
              <a:off x="7797711" y="5713818"/>
              <a:ext cx="1685452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3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Cash charge</a:t>
              </a:r>
              <a:endParaRPr kumimoji="1" lang="ja-JP" altLang="en-US" sz="13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pic>
        <p:nvPicPr>
          <p:cNvPr id="59" name="図 58" descr="アイコン&#10;&#10;自動的に生成された説明">
            <a:extLst>
              <a:ext uri="{FF2B5EF4-FFF2-40B4-BE49-F238E27FC236}">
                <a16:creationId xmlns:a16="http://schemas.microsoft.com/office/drawing/2014/main" id="{30801536-4D76-5AC8-2DB5-7AE30B305F6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11173" b="57047"/>
          <a:stretch/>
        </p:blipFill>
        <p:spPr>
          <a:xfrm>
            <a:off x="9086005" y="2998082"/>
            <a:ext cx="864865" cy="670132"/>
          </a:xfrm>
          <a:prstGeom prst="rect">
            <a:avLst/>
          </a:prstGeom>
        </p:spPr>
      </p:pic>
      <p:pic>
        <p:nvPicPr>
          <p:cNvPr id="70" name="グラフィックス 69" descr="硬貨 枠線">
            <a:extLst>
              <a:ext uri="{FF2B5EF4-FFF2-40B4-BE49-F238E27FC236}">
                <a16:creationId xmlns:a16="http://schemas.microsoft.com/office/drawing/2014/main" id="{1CFC22CC-F7DC-0B0B-6A04-B0E071C18B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69391" y="3192165"/>
            <a:ext cx="495267" cy="397933"/>
          </a:xfrm>
          <a:prstGeom prst="rect">
            <a:avLst/>
          </a:prstGeom>
        </p:spPr>
      </p:pic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FADF4569-34EE-6205-5D82-0CE1D4900A00}"/>
              </a:ext>
            </a:extLst>
          </p:cNvPr>
          <p:cNvGrpSpPr/>
          <p:nvPr/>
        </p:nvGrpSpPr>
        <p:grpSpPr>
          <a:xfrm>
            <a:off x="11042938" y="3134797"/>
            <a:ext cx="561759" cy="566927"/>
            <a:chOff x="11042938" y="3155422"/>
            <a:chExt cx="561759" cy="566927"/>
          </a:xfrm>
        </p:grpSpPr>
        <p:sp>
          <p:nvSpPr>
            <p:cNvPr id="71" name="二等辺三角形 70">
              <a:extLst>
                <a:ext uri="{FF2B5EF4-FFF2-40B4-BE49-F238E27FC236}">
                  <a16:creationId xmlns:a16="http://schemas.microsoft.com/office/drawing/2014/main" id="{EF895154-E7D2-C9F6-3D2E-BE9FA93672DD}"/>
                </a:ext>
              </a:extLst>
            </p:cNvPr>
            <p:cNvSpPr/>
            <p:nvPr/>
          </p:nvSpPr>
          <p:spPr>
            <a:xfrm>
              <a:off x="11042938" y="3155422"/>
              <a:ext cx="561759" cy="494113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37434CED-CD95-4FDD-0D51-CB1706907287}"/>
                </a:ext>
              </a:extLst>
            </p:cNvPr>
            <p:cNvSpPr txBox="1"/>
            <p:nvPr/>
          </p:nvSpPr>
          <p:spPr>
            <a:xfrm>
              <a:off x="11092835" y="3260684"/>
              <a:ext cx="4759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4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!</a:t>
              </a:r>
              <a:endParaRPr kumimoji="1" lang="ja-JP" altLang="en-US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CE225EA0-4440-9374-DA45-922D19F1ECFF}"/>
              </a:ext>
            </a:extLst>
          </p:cNvPr>
          <p:cNvGrpSpPr/>
          <p:nvPr/>
        </p:nvGrpSpPr>
        <p:grpSpPr>
          <a:xfrm>
            <a:off x="1561446" y="5433893"/>
            <a:ext cx="1946883" cy="1328813"/>
            <a:chOff x="5331175" y="5470536"/>
            <a:chExt cx="1946883" cy="1328813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5E52C479-7CD3-6E4D-A377-4265D1A5BD9A}"/>
                </a:ext>
              </a:extLst>
            </p:cNvPr>
            <p:cNvGrpSpPr/>
            <p:nvPr/>
          </p:nvGrpSpPr>
          <p:grpSpPr>
            <a:xfrm>
              <a:off x="5331175" y="5470536"/>
              <a:ext cx="1946883" cy="1328813"/>
              <a:chOff x="6657782" y="5456058"/>
              <a:chExt cx="1100611" cy="1328813"/>
            </a:xfrm>
          </p:grpSpPr>
          <p:sp>
            <p:nvSpPr>
              <p:cNvPr id="13" name="四角形: 角を丸くする 12">
                <a:extLst>
                  <a:ext uri="{FF2B5EF4-FFF2-40B4-BE49-F238E27FC236}">
                    <a16:creationId xmlns:a16="http://schemas.microsoft.com/office/drawing/2014/main" id="{2E8F2AFE-3C04-1647-7638-C5FEBBD8A07A}"/>
                  </a:ext>
                </a:extLst>
              </p:cNvPr>
              <p:cNvSpPr/>
              <p:nvPr/>
            </p:nvSpPr>
            <p:spPr>
              <a:xfrm>
                <a:off x="6657782" y="5456058"/>
                <a:ext cx="1100611" cy="1328813"/>
              </a:xfrm>
              <a:prstGeom prst="roundRect">
                <a:avLst>
                  <a:gd name="adj" fmla="val 6410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1"/>
              <a:lstStyle/>
              <a:p>
                <a:pPr algn="ctr"/>
                <a:r>
                  <a:rPr kumimoji="1" lang="ja-JP" altLang="en-US" sz="1600" dirty="0">
                    <a:solidFill>
                      <a:sysClr val="windowText" lastClr="000000"/>
                    </a:solidFill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整理券</a:t>
                </a:r>
              </a:p>
            </p:txBody>
          </p:sp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F7184D8-E87B-F396-0F26-8ED927C0D7C9}"/>
                  </a:ext>
                </a:extLst>
              </p:cNvPr>
              <p:cNvSpPr txBox="1"/>
              <p:nvPr/>
            </p:nvSpPr>
            <p:spPr>
              <a:xfrm>
                <a:off x="6735535" y="5761803"/>
                <a:ext cx="964168" cy="413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kumimoji="1" lang="en-US" altLang="ja-JP" sz="1400" dirty="0">
                    <a:solidFill>
                      <a:srgbClr val="FF6600"/>
                    </a:solidFill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Numbered ticket</a:t>
                </a:r>
              </a:p>
              <a:p>
                <a:pPr algn="ctr">
                  <a:lnSpc>
                    <a:spcPts val="1200"/>
                  </a:lnSpc>
                </a:pPr>
                <a:r>
                  <a:rPr lang="en-US" altLang="ja-JP" sz="1400" dirty="0">
                    <a:solidFill>
                      <a:srgbClr val="FF6600"/>
                    </a:solidFill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(cash payment)</a:t>
                </a:r>
                <a:endParaRPr kumimoji="1" lang="ja-JP" altLang="en-US" sz="14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endParaRPr>
              </a:p>
            </p:txBody>
          </p:sp>
        </p:grpSp>
        <p:grpSp>
          <p:nvGrpSpPr>
            <p:cNvPr id="83" name="グループ化 82">
              <a:extLst>
                <a:ext uri="{FF2B5EF4-FFF2-40B4-BE49-F238E27FC236}">
                  <a16:creationId xmlns:a16="http://schemas.microsoft.com/office/drawing/2014/main" id="{71CAABDA-D6EE-BCDA-711D-5B2190791BC4}"/>
                </a:ext>
              </a:extLst>
            </p:cNvPr>
            <p:cNvGrpSpPr/>
            <p:nvPr/>
          </p:nvGrpSpPr>
          <p:grpSpPr>
            <a:xfrm>
              <a:off x="5591452" y="6214574"/>
              <a:ext cx="1443515" cy="584775"/>
              <a:chOff x="5591452" y="6214574"/>
              <a:chExt cx="1443515" cy="584775"/>
            </a:xfrm>
          </p:grpSpPr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E5EB050D-C939-6CA2-E610-6C4FE626A746}"/>
                  </a:ext>
                </a:extLst>
              </p:cNvPr>
              <p:cNvSpPr/>
              <p:nvPr/>
            </p:nvSpPr>
            <p:spPr>
              <a:xfrm>
                <a:off x="5661786" y="6221646"/>
                <a:ext cx="1285660" cy="53118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5E8A6BE8-0001-7445-5002-2ABB9B5B95FD}"/>
                  </a:ext>
                </a:extLst>
              </p:cNvPr>
              <p:cNvSpPr txBox="1"/>
              <p:nvPr/>
            </p:nvSpPr>
            <p:spPr>
              <a:xfrm>
                <a:off x="5591452" y="6218377"/>
                <a:ext cx="77323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200" dirty="0"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整理券</a:t>
                </a:r>
                <a:endParaRPr kumimoji="1" lang="ja-JP" altLang="en-US" sz="120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endParaRPr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0B9B2741-2E07-E05D-1931-81177E6D2239}"/>
                  </a:ext>
                </a:extLst>
              </p:cNvPr>
              <p:cNvSpPr txBox="1"/>
              <p:nvPr/>
            </p:nvSpPr>
            <p:spPr>
              <a:xfrm>
                <a:off x="5612908" y="6521293"/>
                <a:ext cx="7732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050" dirty="0"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○○バス</a:t>
                </a:r>
                <a:endParaRPr kumimoji="1" lang="ja-JP" altLang="en-US" sz="1050" dirty="0"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endParaRPr>
              </a:p>
            </p:txBody>
          </p:sp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B70393DA-F602-6895-9FA5-F1F4113BAEED}"/>
                  </a:ext>
                </a:extLst>
              </p:cNvPr>
              <p:cNvSpPr txBox="1"/>
              <p:nvPr/>
            </p:nvSpPr>
            <p:spPr>
              <a:xfrm>
                <a:off x="6427893" y="6214574"/>
                <a:ext cx="6070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3200" dirty="0">
                    <a:latin typeface="UD デジタル 教科書体 NP-R" panose="02020400000000000000" pitchFamily="18" charset="-128"/>
                    <a:ea typeface="UD デジタル 教科書体 NP-R" panose="02020400000000000000" pitchFamily="18" charset="-128"/>
                  </a:rPr>
                  <a:t>１</a:t>
                </a:r>
              </a:p>
            </p:txBody>
          </p:sp>
        </p:grpSp>
      </p:grp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2F140B63-48A3-F62B-3F96-324BE923E56D}"/>
              </a:ext>
            </a:extLst>
          </p:cNvPr>
          <p:cNvSpPr/>
          <p:nvPr/>
        </p:nvSpPr>
        <p:spPr>
          <a:xfrm>
            <a:off x="5844824" y="1284515"/>
            <a:ext cx="1478885" cy="954635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行き先</a:t>
            </a:r>
            <a:endParaRPr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Destination</a:t>
            </a:r>
          </a:p>
        </p:txBody>
      </p:sp>
      <p:sp>
        <p:nvSpPr>
          <p:cNvPr id="87" name="四角形: 角を丸くする 86">
            <a:extLst>
              <a:ext uri="{FF2B5EF4-FFF2-40B4-BE49-F238E27FC236}">
                <a16:creationId xmlns:a16="http://schemas.microsoft.com/office/drawing/2014/main" id="{FC046709-58E2-F1E6-57EB-FDC0EAF03BB0}"/>
              </a:ext>
            </a:extLst>
          </p:cNvPr>
          <p:cNvSpPr/>
          <p:nvPr/>
        </p:nvSpPr>
        <p:spPr>
          <a:xfrm>
            <a:off x="5844824" y="2351945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時刻表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Timetable</a:t>
            </a:r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B30897F1-488F-A087-76E7-9B95998AF324}"/>
              </a:ext>
            </a:extLst>
          </p:cNvPr>
          <p:cNvSpPr/>
          <p:nvPr/>
        </p:nvSpPr>
        <p:spPr>
          <a:xfrm>
            <a:off x="5826387" y="3379898"/>
            <a:ext cx="1478885" cy="950467"/>
          </a:xfrm>
          <a:prstGeom prst="roundRect">
            <a:avLst>
              <a:gd name="adj" fmla="val 15505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運賃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Fare</a:t>
            </a:r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496303D0-F0FA-5826-3842-5ED74BD3D5B5}"/>
              </a:ext>
            </a:extLst>
          </p:cNvPr>
          <p:cNvSpPr/>
          <p:nvPr/>
        </p:nvSpPr>
        <p:spPr>
          <a:xfrm>
            <a:off x="146691" y="5415019"/>
            <a:ext cx="1320861" cy="1363788"/>
          </a:xfrm>
          <a:prstGeom prst="roundRect">
            <a:avLst>
              <a:gd name="adj" fmla="val 10820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現金払い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Cash payment</a:t>
            </a:r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92849AD3-6277-AC87-4330-8E52BDA3CAF6}"/>
              </a:ext>
            </a:extLst>
          </p:cNvPr>
          <p:cNvGrpSpPr/>
          <p:nvPr/>
        </p:nvGrpSpPr>
        <p:grpSpPr>
          <a:xfrm>
            <a:off x="3756751" y="3730242"/>
            <a:ext cx="1033373" cy="745384"/>
            <a:chOff x="3862959" y="4031538"/>
            <a:chExt cx="900254" cy="652843"/>
          </a:xfrm>
        </p:grpSpPr>
        <p:sp>
          <p:nvSpPr>
            <p:cNvPr id="116" name="四角形: 角を丸くする 115">
              <a:extLst>
                <a:ext uri="{FF2B5EF4-FFF2-40B4-BE49-F238E27FC236}">
                  <a16:creationId xmlns:a16="http://schemas.microsoft.com/office/drawing/2014/main" id="{62B418CA-766D-AD5D-645C-5DC5A3ED52D6}"/>
                </a:ext>
              </a:extLst>
            </p:cNvPr>
            <p:cNvSpPr/>
            <p:nvPr/>
          </p:nvSpPr>
          <p:spPr>
            <a:xfrm>
              <a:off x="3977175" y="4031538"/>
              <a:ext cx="772046" cy="652843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18" name="四角形: 角を丸くする 117">
              <a:extLst>
                <a:ext uri="{FF2B5EF4-FFF2-40B4-BE49-F238E27FC236}">
                  <a16:creationId xmlns:a16="http://schemas.microsoft.com/office/drawing/2014/main" id="{E54559B1-363E-E51A-8896-866665EAD591}"/>
                </a:ext>
              </a:extLst>
            </p:cNvPr>
            <p:cNvSpPr/>
            <p:nvPr/>
          </p:nvSpPr>
          <p:spPr>
            <a:xfrm>
              <a:off x="3862959" y="4132085"/>
              <a:ext cx="900254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ED88017E-A887-F755-4B34-853A9F298F0E}"/>
              </a:ext>
            </a:extLst>
          </p:cNvPr>
          <p:cNvGrpSpPr/>
          <p:nvPr/>
        </p:nvGrpSpPr>
        <p:grpSpPr>
          <a:xfrm>
            <a:off x="2865020" y="4585179"/>
            <a:ext cx="1434934" cy="745384"/>
            <a:chOff x="3977175" y="4031538"/>
            <a:chExt cx="772046" cy="652843"/>
          </a:xfrm>
        </p:grpSpPr>
        <p:sp>
          <p:nvSpPr>
            <p:cNvPr id="128" name="四角形: 角を丸くする 127">
              <a:extLst>
                <a:ext uri="{FF2B5EF4-FFF2-40B4-BE49-F238E27FC236}">
                  <a16:creationId xmlns:a16="http://schemas.microsoft.com/office/drawing/2014/main" id="{6EF17CB6-303B-8998-8BD6-717EF0A35D60}"/>
                </a:ext>
              </a:extLst>
            </p:cNvPr>
            <p:cNvSpPr/>
            <p:nvPr/>
          </p:nvSpPr>
          <p:spPr>
            <a:xfrm>
              <a:off x="3977175" y="4031538"/>
              <a:ext cx="772046" cy="652843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29" name="四角形: 角を丸くする 128">
              <a:extLst>
                <a:ext uri="{FF2B5EF4-FFF2-40B4-BE49-F238E27FC236}">
                  <a16:creationId xmlns:a16="http://schemas.microsoft.com/office/drawing/2014/main" id="{B0FC6035-2545-D4F6-86D9-3B38976ABFC3}"/>
                </a:ext>
              </a:extLst>
            </p:cNvPr>
            <p:cNvSpPr/>
            <p:nvPr/>
          </p:nvSpPr>
          <p:spPr>
            <a:xfrm>
              <a:off x="4008499" y="4108790"/>
              <a:ext cx="707478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5</a:t>
              </a:r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00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A5699811-18AB-ABC0-E054-65D125C09B81}"/>
              </a:ext>
            </a:extLst>
          </p:cNvPr>
          <p:cNvGrpSpPr/>
          <p:nvPr/>
        </p:nvGrpSpPr>
        <p:grpSpPr>
          <a:xfrm>
            <a:off x="4152775" y="4569613"/>
            <a:ext cx="1716181" cy="745384"/>
            <a:chOff x="3848968" y="4031538"/>
            <a:chExt cx="970230" cy="652843"/>
          </a:xfrm>
        </p:grpSpPr>
        <p:sp>
          <p:nvSpPr>
            <p:cNvPr id="131" name="四角形: 角を丸くする 130">
              <a:extLst>
                <a:ext uri="{FF2B5EF4-FFF2-40B4-BE49-F238E27FC236}">
                  <a16:creationId xmlns:a16="http://schemas.microsoft.com/office/drawing/2014/main" id="{73529ED3-D5DC-8D75-71C3-722C4D6F8953}"/>
                </a:ext>
              </a:extLst>
            </p:cNvPr>
            <p:cNvSpPr/>
            <p:nvPr/>
          </p:nvSpPr>
          <p:spPr>
            <a:xfrm>
              <a:off x="3977175" y="4031538"/>
              <a:ext cx="772046" cy="652843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32" name="四角形: 角を丸くする 131">
              <a:extLst>
                <a:ext uri="{FF2B5EF4-FFF2-40B4-BE49-F238E27FC236}">
                  <a16:creationId xmlns:a16="http://schemas.microsoft.com/office/drawing/2014/main" id="{B40B71DF-85B1-E850-52B8-0E9403769594}"/>
                </a:ext>
              </a:extLst>
            </p:cNvPr>
            <p:cNvSpPr/>
            <p:nvPr/>
          </p:nvSpPr>
          <p:spPr>
            <a:xfrm>
              <a:off x="3848968" y="4127721"/>
              <a:ext cx="970230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1000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133" name="四角形: 角を丸くする 132">
            <a:extLst>
              <a:ext uri="{FF2B5EF4-FFF2-40B4-BE49-F238E27FC236}">
                <a16:creationId xmlns:a16="http://schemas.microsoft.com/office/drawing/2014/main" id="{93D40423-380D-DD18-E875-FC2FC77BD53D}"/>
              </a:ext>
            </a:extLst>
          </p:cNvPr>
          <p:cNvSpPr/>
          <p:nvPr/>
        </p:nvSpPr>
        <p:spPr>
          <a:xfrm>
            <a:off x="5825426" y="4394458"/>
            <a:ext cx="1479846" cy="921177"/>
          </a:xfrm>
          <a:prstGeom prst="roundRect">
            <a:avLst>
              <a:gd name="adj" fmla="val 13891"/>
            </a:avLst>
          </a:pr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両替</a:t>
            </a:r>
            <a:endParaRPr kumimoji="1" lang="en-US" altLang="ja-JP" dirty="0">
              <a:solidFill>
                <a:schemeClr val="tx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pPr algn="ctr"/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Break a </a:t>
            </a:r>
          </a:p>
          <a:p>
            <a:pPr algn="ctr"/>
            <a:r>
              <a:rPr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</a:t>
            </a:r>
            <a:r>
              <a:rPr kumimoji="1" lang="en-US" altLang="ja-JP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ill/coin</a:t>
            </a:r>
          </a:p>
        </p:txBody>
      </p: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411CF0D1-D73B-2D0E-1292-C9E0B4FCCC67}"/>
              </a:ext>
            </a:extLst>
          </p:cNvPr>
          <p:cNvGrpSpPr/>
          <p:nvPr/>
        </p:nvGrpSpPr>
        <p:grpSpPr>
          <a:xfrm>
            <a:off x="4691202" y="3727186"/>
            <a:ext cx="1183609" cy="745384"/>
            <a:chOff x="3821034" y="4031538"/>
            <a:chExt cx="1031137" cy="652843"/>
          </a:xfrm>
        </p:grpSpPr>
        <p:sp>
          <p:nvSpPr>
            <p:cNvPr id="136" name="四角形: 角を丸くする 135">
              <a:extLst>
                <a:ext uri="{FF2B5EF4-FFF2-40B4-BE49-F238E27FC236}">
                  <a16:creationId xmlns:a16="http://schemas.microsoft.com/office/drawing/2014/main" id="{DDD43636-4F67-A4AE-2BC9-C5A0582159C7}"/>
                </a:ext>
              </a:extLst>
            </p:cNvPr>
            <p:cNvSpPr/>
            <p:nvPr/>
          </p:nvSpPr>
          <p:spPr>
            <a:xfrm>
              <a:off x="3977175" y="4031538"/>
              <a:ext cx="772046" cy="652843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37" name="四角形: 角を丸くする 136">
              <a:extLst>
                <a:ext uri="{FF2B5EF4-FFF2-40B4-BE49-F238E27FC236}">
                  <a16:creationId xmlns:a16="http://schemas.microsoft.com/office/drawing/2014/main" id="{38DA7865-065A-43EF-60F5-E33658CDD487}"/>
                </a:ext>
              </a:extLst>
            </p:cNvPr>
            <p:cNvSpPr/>
            <p:nvPr/>
          </p:nvSpPr>
          <p:spPr>
            <a:xfrm>
              <a:off x="3821034" y="4138395"/>
              <a:ext cx="1031137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100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D9AA42D3-300A-C7B0-3ECA-769AB7E2B1C1}"/>
              </a:ext>
            </a:extLst>
          </p:cNvPr>
          <p:cNvGrpSpPr/>
          <p:nvPr/>
        </p:nvGrpSpPr>
        <p:grpSpPr>
          <a:xfrm>
            <a:off x="7428192" y="3668214"/>
            <a:ext cx="4634206" cy="3021164"/>
            <a:chOff x="7428192" y="3668214"/>
            <a:chExt cx="4634206" cy="3021164"/>
          </a:xfrm>
        </p:grpSpPr>
        <p:grpSp>
          <p:nvGrpSpPr>
            <p:cNvPr id="41" name="グループ化 40">
              <a:extLst>
                <a:ext uri="{FF2B5EF4-FFF2-40B4-BE49-F238E27FC236}">
                  <a16:creationId xmlns:a16="http://schemas.microsoft.com/office/drawing/2014/main" id="{F3DF7223-A554-162A-60B8-64DB956D6EC9}"/>
                </a:ext>
              </a:extLst>
            </p:cNvPr>
            <p:cNvGrpSpPr>
              <a:grpSpLocks/>
            </p:cNvGrpSpPr>
            <p:nvPr/>
          </p:nvGrpSpPr>
          <p:grpSpPr>
            <a:xfrm>
              <a:off x="7428192" y="3824723"/>
              <a:ext cx="4634206" cy="2864655"/>
              <a:chOff x="7981878" y="4462697"/>
              <a:chExt cx="4169341" cy="2365725"/>
            </a:xfrm>
          </p:grpSpPr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05B6F2EE-CA81-76EE-B782-891F9AD5A8E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9"/>
              <a:srcRect b="6675"/>
              <a:stretch/>
            </p:blipFill>
            <p:spPr>
              <a:xfrm>
                <a:off x="7981878" y="4462697"/>
                <a:ext cx="4169341" cy="2365725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</p:pic>
          <p:sp>
            <p:nvSpPr>
              <p:cNvPr id="39" name="四角形: 角を丸くする 38">
                <a:extLst>
                  <a:ext uri="{FF2B5EF4-FFF2-40B4-BE49-F238E27FC236}">
                    <a16:creationId xmlns:a16="http://schemas.microsoft.com/office/drawing/2014/main" id="{C7630BB8-A91C-F853-B3CA-DEAC5041799C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8049442" y="4483194"/>
                <a:ext cx="962454" cy="613175"/>
              </a:xfrm>
              <a:prstGeom prst="roundRect">
                <a:avLst>
                  <a:gd name="adj" fmla="val 6410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1"/>
              <a:lstStyle/>
              <a:p>
                <a:pPr algn="ctr"/>
                <a:endParaRPr kumimoji="1" lang="ja-JP" altLang="en-US" sz="1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endParaRPr>
              </a:p>
            </p:txBody>
          </p:sp>
          <p:sp>
            <p:nvSpPr>
              <p:cNvPr id="40" name="四角形: 角を丸くする 39">
                <a:extLst>
                  <a:ext uri="{FF2B5EF4-FFF2-40B4-BE49-F238E27FC236}">
                    <a16:creationId xmlns:a16="http://schemas.microsoft.com/office/drawing/2014/main" id="{0B516D0F-D44B-8F72-E4B9-D1740470C229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1157121" y="6062070"/>
                <a:ext cx="962454" cy="657442"/>
              </a:xfrm>
              <a:prstGeom prst="roundRect">
                <a:avLst>
                  <a:gd name="adj" fmla="val 6410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t" anchorCtr="1"/>
              <a:lstStyle/>
              <a:p>
                <a:pPr algn="ctr"/>
                <a:endParaRPr kumimoji="1" lang="ja-JP" altLang="en-US" sz="1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endParaRPr>
              </a:p>
            </p:txBody>
          </p:sp>
        </p:grpSp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96521FE6-344C-BC8F-0718-47575194BFDA}"/>
                </a:ext>
              </a:extLst>
            </p:cNvPr>
            <p:cNvSpPr>
              <a:spLocks/>
            </p:cNvSpPr>
            <p:nvPr/>
          </p:nvSpPr>
          <p:spPr>
            <a:xfrm>
              <a:off x="8823231" y="4525774"/>
              <a:ext cx="805622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00" dirty="0" err="1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nimoca</a:t>
              </a:r>
              <a:endParaRPr kumimoji="1" lang="ja-JP" altLang="en-US" sz="12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0" name="四角形: 角を丸くする 139">
              <a:extLst>
                <a:ext uri="{FF2B5EF4-FFF2-40B4-BE49-F238E27FC236}">
                  <a16:creationId xmlns:a16="http://schemas.microsoft.com/office/drawing/2014/main" id="{3CB6905E-694E-13B1-9D74-74B880701F14}"/>
                </a:ext>
              </a:extLst>
            </p:cNvPr>
            <p:cNvSpPr>
              <a:spLocks/>
            </p:cNvSpPr>
            <p:nvPr/>
          </p:nvSpPr>
          <p:spPr>
            <a:xfrm>
              <a:off x="9847853" y="4546399"/>
              <a:ext cx="1043443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SUGOCA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1" name="四角形: 角を丸くする 140">
              <a:extLst>
                <a:ext uri="{FF2B5EF4-FFF2-40B4-BE49-F238E27FC236}">
                  <a16:creationId xmlns:a16="http://schemas.microsoft.com/office/drawing/2014/main" id="{811DF499-C0E5-50C2-9C75-5D03A51F5747}"/>
                </a:ext>
              </a:extLst>
            </p:cNvPr>
            <p:cNvSpPr>
              <a:spLocks/>
            </p:cNvSpPr>
            <p:nvPr/>
          </p:nvSpPr>
          <p:spPr>
            <a:xfrm>
              <a:off x="10955125" y="4541418"/>
              <a:ext cx="1043443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はやかけん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2" name="四角形: 角を丸くする 141">
              <a:extLst>
                <a:ext uri="{FF2B5EF4-FFF2-40B4-BE49-F238E27FC236}">
                  <a16:creationId xmlns:a16="http://schemas.microsoft.com/office/drawing/2014/main" id="{246FB8BA-799F-988F-BE71-8A2514502826}"/>
                </a:ext>
              </a:extLst>
            </p:cNvPr>
            <p:cNvSpPr>
              <a:spLocks/>
            </p:cNvSpPr>
            <p:nvPr/>
          </p:nvSpPr>
          <p:spPr>
            <a:xfrm>
              <a:off x="7503289" y="5493185"/>
              <a:ext cx="1043443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ICOCA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3" name="四角形: 角を丸くする 142">
              <a:extLst>
                <a:ext uri="{FF2B5EF4-FFF2-40B4-BE49-F238E27FC236}">
                  <a16:creationId xmlns:a16="http://schemas.microsoft.com/office/drawing/2014/main" id="{9E33F547-C546-2B85-B746-E82CEF7642C0}"/>
                </a:ext>
              </a:extLst>
            </p:cNvPr>
            <p:cNvSpPr>
              <a:spLocks/>
            </p:cNvSpPr>
            <p:nvPr/>
          </p:nvSpPr>
          <p:spPr>
            <a:xfrm>
              <a:off x="8714321" y="5474539"/>
              <a:ext cx="1043443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err="1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PiTaPa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4" name="四角形: 角を丸くする 143">
              <a:extLst>
                <a:ext uri="{FF2B5EF4-FFF2-40B4-BE49-F238E27FC236}">
                  <a16:creationId xmlns:a16="http://schemas.microsoft.com/office/drawing/2014/main" id="{2667D2EB-E777-C12E-2531-B62228283B66}"/>
                </a:ext>
              </a:extLst>
            </p:cNvPr>
            <p:cNvSpPr>
              <a:spLocks/>
            </p:cNvSpPr>
            <p:nvPr/>
          </p:nvSpPr>
          <p:spPr>
            <a:xfrm>
              <a:off x="9849562" y="5509897"/>
              <a:ext cx="1043443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TOICA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5" name="四角形: 角を丸くする 144">
              <a:extLst>
                <a:ext uri="{FF2B5EF4-FFF2-40B4-BE49-F238E27FC236}">
                  <a16:creationId xmlns:a16="http://schemas.microsoft.com/office/drawing/2014/main" id="{14F3F36A-2687-3AB8-6351-DD396EDF3A61}"/>
                </a:ext>
              </a:extLst>
            </p:cNvPr>
            <p:cNvSpPr>
              <a:spLocks/>
            </p:cNvSpPr>
            <p:nvPr/>
          </p:nvSpPr>
          <p:spPr>
            <a:xfrm>
              <a:off x="10983783" y="5488379"/>
              <a:ext cx="1043443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manaca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6" name="四角形: 角を丸くする 145">
              <a:extLst>
                <a:ext uri="{FF2B5EF4-FFF2-40B4-BE49-F238E27FC236}">
                  <a16:creationId xmlns:a16="http://schemas.microsoft.com/office/drawing/2014/main" id="{196338C0-78F9-C685-4BCE-579DE58209E8}"/>
                </a:ext>
              </a:extLst>
            </p:cNvPr>
            <p:cNvSpPr>
              <a:spLocks/>
            </p:cNvSpPr>
            <p:nvPr/>
          </p:nvSpPr>
          <p:spPr>
            <a:xfrm>
              <a:off x="7529610" y="6458836"/>
              <a:ext cx="1043443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err="1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Suica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7" name="四角形: 角を丸くする 146">
              <a:extLst>
                <a:ext uri="{FF2B5EF4-FFF2-40B4-BE49-F238E27FC236}">
                  <a16:creationId xmlns:a16="http://schemas.microsoft.com/office/drawing/2014/main" id="{CDF8FD0C-8915-2F36-94A4-6EEFA730325F}"/>
                </a:ext>
              </a:extLst>
            </p:cNvPr>
            <p:cNvSpPr>
              <a:spLocks/>
            </p:cNvSpPr>
            <p:nvPr/>
          </p:nvSpPr>
          <p:spPr>
            <a:xfrm>
              <a:off x="8676798" y="6451672"/>
              <a:ext cx="1043443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PASMO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8" name="四角形: 角を丸くする 147">
              <a:extLst>
                <a:ext uri="{FF2B5EF4-FFF2-40B4-BE49-F238E27FC236}">
                  <a16:creationId xmlns:a16="http://schemas.microsoft.com/office/drawing/2014/main" id="{3930A92F-C762-0173-392A-627C05F509E1}"/>
                </a:ext>
              </a:extLst>
            </p:cNvPr>
            <p:cNvSpPr>
              <a:spLocks/>
            </p:cNvSpPr>
            <p:nvPr/>
          </p:nvSpPr>
          <p:spPr>
            <a:xfrm>
              <a:off x="9843161" y="6439114"/>
              <a:ext cx="1043443" cy="230266"/>
            </a:xfrm>
            <a:prstGeom prst="roundRect">
              <a:avLst>
                <a:gd name="adj" fmla="val 1069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200" dirty="0" err="1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Kitaca</a:t>
              </a:r>
              <a:endParaRPr kumimoji="1" lang="ja-JP" altLang="en-US" sz="11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149" name="矢印: 下 148">
              <a:extLst>
                <a:ext uri="{FF2B5EF4-FFF2-40B4-BE49-F238E27FC236}">
                  <a16:creationId xmlns:a16="http://schemas.microsoft.com/office/drawing/2014/main" id="{8CCB0BD7-145C-1CD5-83BC-7A4873E15EAD}"/>
                </a:ext>
              </a:extLst>
            </p:cNvPr>
            <p:cNvSpPr>
              <a:spLocks/>
            </p:cNvSpPr>
            <p:nvPr/>
          </p:nvSpPr>
          <p:spPr>
            <a:xfrm>
              <a:off x="7891201" y="3668214"/>
              <a:ext cx="542636" cy="519641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3902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2A84BCA-1DF0-D992-95A1-886A629DD08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C99"/>
          </a:solidFill>
          <a:ln>
            <a:solidFill>
              <a:srgbClr val="FFCC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吹き出し: 角を丸めた四角形 48">
            <a:extLst>
              <a:ext uri="{FF2B5EF4-FFF2-40B4-BE49-F238E27FC236}">
                <a16:creationId xmlns:a16="http://schemas.microsoft.com/office/drawing/2014/main" id="{D9D574C6-2D94-A53E-58AD-0725224C01D2}"/>
              </a:ext>
            </a:extLst>
          </p:cNvPr>
          <p:cNvSpPr/>
          <p:nvPr/>
        </p:nvSpPr>
        <p:spPr>
          <a:xfrm>
            <a:off x="9184189" y="29578"/>
            <a:ext cx="2858370" cy="1098049"/>
          </a:xfrm>
          <a:prstGeom prst="wedgeRoundRectCallout">
            <a:avLst>
              <a:gd name="adj1" fmla="val -60215"/>
              <a:gd name="adj2" fmla="val -11312"/>
              <a:gd name="adj3" fmla="val 16667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065EFB2F-AB5D-0B88-2503-929B9697C5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177" y="118696"/>
            <a:ext cx="643995" cy="887960"/>
          </a:xfrm>
          <a:prstGeom prst="rect">
            <a:avLst/>
          </a:prstGeom>
        </p:spPr>
      </p:pic>
      <p:sp>
        <p:nvSpPr>
          <p:cNvPr id="3" name="字幕 2">
            <a:extLst>
              <a:ext uri="{FF2B5EF4-FFF2-40B4-BE49-F238E27FC236}">
                <a16:creationId xmlns:a16="http://schemas.microsoft.com/office/drawing/2014/main" id="{93ED61A7-4707-3FB1-E6C8-0F2F40496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7855" y="161462"/>
            <a:ext cx="3765389" cy="91359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ja-JP" sz="2800" b="1" u="sng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POINTING</a:t>
            </a:r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pPr algn="l"/>
            <a:r>
              <a:rPr lang="en-US" altLang="ja-JP" sz="28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communication sheet</a:t>
            </a:r>
            <a:endParaRPr kumimoji="1" lang="ja-JP" altLang="en-US" sz="28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19A74E2-687E-35A9-527D-485C55FF6452}"/>
              </a:ext>
            </a:extLst>
          </p:cNvPr>
          <p:cNvSpPr/>
          <p:nvPr/>
        </p:nvSpPr>
        <p:spPr>
          <a:xfrm>
            <a:off x="381001" y="110981"/>
            <a:ext cx="4308764" cy="803419"/>
          </a:xfrm>
          <a:prstGeom prst="roundRect">
            <a:avLst>
              <a:gd name="adj" fmla="val 3736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3CE6E6F-63E4-2EA9-79CE-7EA1BC6C5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311" y="90675"/>
            <a:ext cx="4627653" cy="921183"/>
          </a:xfrm>
        </p:spPr>
        <p:txBody>
          <a:bodyPr anchor="ctr">
            <a:normAutofit/>
          </a:bodyPr>
          <a:lstStyle/>
          <a:p>
            <a:r>
              <a:rPr kumimoji="1" lang="ja-JP" altLang="en-US" sz="4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指さしシート</a:t>
            </a:r>
            <a:r>
              <a:rPr lang="ja-JP" altLang="en-US" sz="4900" dirty="0"/>
              <a:t>☝</a:t>
            </a:r>
            <a:endParaRPr kumimoji="1" lang="ja-JP" altLang="en-US" sz="4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8B9A3618-457D-A493-77E4-1B556FF10C24}"/>
              </a:ext>
            </a:extLst>
          </p:cNvPr>
          <p:cNvSpPr/>
          <p:nvPr/>
        </p:nvSpPr>
        <p:spPr>
          <a:xfrm>
            <a:off x="2916382" y="1311349"/>
            <a:ext cx="4455608" cy="5455976"/>
          </a:xfrm>
          <a:prstGeom prst="roundRect">
            <a:avLst>
              <a:gd name="adj" fmla="val 6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従業員</a:t>
            </a:r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側 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-staff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endParaRPr kumimoji="1" lang="ja-JP" altLang="en-US" sz="2400" dirty="0">
              <a:solidFill>
                <a:schemeClr val="accent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55CAA420-6C33-B9BE-5856-26A3705AE579}"/>
              </a:ext>
            </a:extLst>
          </p:cNvPr>
          <p:cNvSpPr/>
          <p:nvPr/>
        </p:nvSpPr>
        <p:spPr>
          <a:xfrm>
            <a:off x="321231" y="59516"/>
            <a:ext cx="4437805" cy="921183"/>
          </a:xfrm>
          <a:prstGeom prst="roundRect">
            <a:avLst>
              <a:gd name="adj" fmla="val 37360"/>
            </a:avLst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0EB43673-6C59-65C2-0FDE-95C85C23D1CC}"/>
              </a:ext>
            </a:extLst>
          </p:cNvPr>
          <p:cNvGrpSpPr/>
          <p:nvPr/>
        </p:nvGrpSpPr>
        <p:grpSpPr>
          <a:xfrm>
            <a:off x="8007518" y="168622"/>
            <a:ext cx="857456" cy="943442"/>
            <a:chOff x="8007518" y="168622"/>
            <a:chExt cx="857456" cy="943442"/>
          </a:xfrm>
        </p:grpSpPr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6111EEC2-9CAD-E2FC-FE16-9673C2DDD212}"/>
                </a:ext>
              </a:extLst>
            </p:cNvPr>
            <p:cNvGrpSpPr/>
            <p:nvPr/>
          </p:nvGrpSpPr>
          <p:grpSpPr>
            <a:xfrm>
              <a:off x="8295023" y="253813"/>
              <a:ext cx="569951" cy="858251"/>
              <a:chOff x="8295023" y="253813"/>
              <a:chExt cx="569951" cy="858251"/>
            </a:xfrm>
          </p:grpSpPr>
          <p:sp>
            <p:nvSpPr>
              <p:cNvPr id="50" name="楕円 49">
                <a:extLst>
                  <a:ext uri="{FF2B5EF4-FFF2-40B4-BE49-F238E27FC236}">
                    <a16:creationId xmlns:a16="http://schemas.microsoft.com/office/drawing/2014/main" id="{A20C8C7B-F800-6C60-68DD-8DBD236BE3C2}"/>
                  </a:ext>
                </a:extLst>
              </p:cNvPr>
              <p:cNvSpPr/>
              <p:nvPr/>
            </p:nvSpPr>
            <p:spPr>
              <a:xfrm>
                <a:off x="8556319" y="253813"/>
                <a:ext cx="235528" cy="235383"/>
              </a:xfrm>
              <a:prstGeom prst="ellipse">
                <a:avLst/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四角形: 角を丸くする 50">
                <a:extLst>
                  <a:ext uri="{FF2B5EF4-FFF2-40B4-BE49-F238E27FC236}">
                    <a16:creationId xmlns:a16="http://schemas.microsoft.com/office/drawing/2014/main" id="{19572D6D-174D-EC2B-7B42-C6D573F79B99}"/>
                  </a:ext>
                </a:extLst>
              </p:cNvPr>
              <p:cNvSpPr/>
              <p:nvPr/>
            </p:nvSpPr>
            <p:spPr>
              <a:xfrm>
                <a:off x="8502625" y="498225"/>
                <a:ext cx="208142" cy="428126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四角形: 角を丸くする 51">
                <a:extLst>
                  <a:ext uri="{FF2B5EF4-FFF2-40B4-BE49-F238E27FC236}">
                    <a16:creationId xmlns:a16="http://schemas.microsoft.com/office/drawing/2014/main" id="{4B0F2F01-4E74-3B96-704E-832F3B7A31EB}"/>
                  </a:ext>
                </a:extLst>
              </p:cNvPr>
              <p:cNvSpPr/>
              <p:nvPr/>
            </p:nvSpPr>
            <p:spPr>
              <a:xfrm rot="7164563" flipH="1">
                <a:off x="8417559" y="305989"/>
                <a:ext cx="93405" cy="338478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四角形: 角を丸くする 52">
                <a:extLst>
                  <a:ext uri="{FF2B5EF4-FFF2-40B4-BE49-F238E27FC236}">
                    <a16:creationId xmlns:a16="http://schemas.microsoft.com/office/drawing/2014/main" id="{DE60E332-8D50-1015-F1EE-80BC8E504627}"/>
                  </a:ext>
                </a:extLst>
              </p:cNvPr>
              <p:cNvSpPr/>
              <p:nvPr/>
            </p:nvSpPr>
            <p:spPr>
              <a:xfrm flipH="1">
                <a:off x="8502625" y="722550"/>
                <a:ext cx="87036" cy="389514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四角形: 角を丸くする 53">
                <a:extLst>
                  <a:ext uri="{FF2B5EF4-FFF2-40B4-BE49-F238E27FC236}">
                    <a16:creationId xmlns:a16="http://schemas.microsoft.com/office/drawing/2014/main" id="{DFC15108-8FC6-7441-4B8D-A171B172FDDE}"/>
                  </a:ext>
                </a:extLst>
              </p:cNvPr>
              <p:cNvSpPr/>
              <p:nvPr/>
            </p:nvSpPr>
            <p:spPr>
              <a:xfrm flipH="1">
                <a:off x="8628719" y="721309"/>
                <a:ext cx="87036" cy="389514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四角形: 角を丸くする 54">
                <a:extLst>
                  <a:ext uri="{FF2B5EF4-FFF2-40B4-BE49-F238E27FC236}">
                    <a16:creationId xmlns:a16="http://schemas.microsoft.com/office/drawing/2014/main" id="{CA0C2907-D18A-690A-2399-518120805847}"/>
                  </a:ext>
                </a:extLst>
              </p:cNvPr>
              <p:cNvSpPr/>
              <p:nvPr/>
            </p:nvSpPr>
            <p:spPr>
              <a:xfrm rot="7771281" flipH="1">
                <a:off x="8700740" y="506832"/>
                <a:ext cx="81055" cy="247412"/>
              </a:xfrm>
              <a:prstGeom prst="roundRect">
                <a:avLst>
                  <a:gd name="adj" fmla="val 49178"/>
                </a:avLst>
              </a:prstGeom>
              <a:solidFill>
                <a:srgbClr val="FF66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1DCA5865-4DCC-C68D-FCAE-60FAED970240}"/>
                </a:ext>
              </a:extLst>
            </p:cNvPr>
            <p:cNvCxnSpPr>
              <a:cxnSpLocks/>
            </p:cNvCxnSpPr>
            <p:nvPr/>
          </p:nvCxnSpPr>
          <p:spPr>
            <a:xfrm>
              <a:off x="8049406" y="168622"/>
              <a:ext cx="160411" cy="1211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07F7D5CB-8D54-0A91-A524-C0D4CE7BBD85}"/>
                </a:ext>
              </a:extLst>
            </p:cNvPr>
            <p:cNvCxnSpPr>
              <a:cxnSpLocks/>
            </p:cNvCxnSpPr>
            <p:nvPr/>
          </p:nvCxnSpPr>
          <p:spPr>
            <a:xfrm>
              <a:off x="8017228" y="341811"/>
              <a:ext cx="160411" cy="30282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>
              <a:extLst>
                <a:ext uri="{FF2B5EF4-FFF2-40B4-BE49-F238E27FC236}">
                  <a16:creationId xmlns:a16="http://schemas.microsoft.com/office/drawing/2014/main" id="{8AC164AF-7980-5B73-1F09-5557A1EEB0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07518" y="475228"/>
              <a:ext cx="184776" cy="50826"/>
            </a:xfrm>
            <a:prstGeom prst="line">
              <a:avLst/>
            </a:prstGeom>
            <a:solidFill>
              <a:srgbClr val="FF6600"/>
            </a:solidFill>
            <a:ln w="12700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945027B5-5FEB-50A8-5407-8750BF0B39E4}"/>
              </a:ext>
            </a:extLst>
          </p:cNvPr>
          <p:cNvSpPr txBox="1"/>
          <p:nvPr/>
        </p:nvSpPr>
        <p:spPr>
          <a:xfrm>
            <a:off x="2968418" y="2144874"/>
            <a:ext cx="4370869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どこへ行きますか？　　　　                   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Where would you like to go?</a:t>
            </a:r>
          </a:p>
          <a:p>
            <a:r>
              <a:rPr kumimoji="1" lang="ja-JP" altLang="en-US" sz="14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</a:t>
            </a:r>
            <a:endParaRPr kumimoji="1"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「●●（バス停）」で降りてください。  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get off at </a:t>
            </a:r>
            <a:r>
              <a:rPr kumimoji="1"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●● </a:t>
            </a:r>
            <a:r>
              <a:rPr kumimoji="1"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(bus stop).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バスは■時▲分に出発します。　　         ☝</a:t>
            </a:r>
            <a:endParaRPr lang="en-US" altLang="ja-JP" sz="18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The bus will depart at </a:t>
            </a:r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■</a:t>
            </a: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:</a:t>
            </a:r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▲</a:t>
            </a: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.</a:t>
            </a:r>
            <a:endParaRPr kumimoji="1" lang="ja-JP" altLang="en-US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●番のバスにご乗車ください。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            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Please take bus number </a:t>
            </a:r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</a:t>
            </a: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.</a:t>
            </a:r>
          </a:p>
          <a:p>
            <a:r>
              <a:rPr lang="en-US" altLang="ja-JP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</a:t>
            </a: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バスは●番乗り場から出発します。　     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The bus departs from the number </a:t>
            </a:r>
          </a:p>
          <a:p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 </a:t>
            </a: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bus stop.</a:t>
            </a:r>
          </a:p>
          <a:p>
            <a:endParaRPr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決済方法は何ですか？ 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    　　　　　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What's your payment method?</a:t>
            </a:r>
            <a:endParaRPr kumimoji="1"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91" name="四角形: 角を丸くする 90">
            <a:extLst>
              <a:ext uri="{FF2B5EF4-FFF2-40B4-BE49-F238E27FC236}">
                <a16:creationId xmlns:a16="http://schemas.microsoft.com/office/drawing/2014/main" id="{23DFFBBD-F275-5504-2176-C1EC089DBFF0}"/>
              </a:ext>
            </a:extLst>
          </p:cNvPr>
          <p:cNvSpPr/>
          <p:nvPr/>
        </p:nvSpPr>
        <p:spPr>
          <a:xfrm>
            <a:off x="7546540" y="1295259"/>
            <a:ext cx="4535994" cy="5472066"/>
          </a:xfrm>
          <a:prstGeom prst="roundRect">
            <a:avLst>
              <a:gd name="adj" fmla="val 6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kumimoji="1" lang="ja-JP" altLang="en-US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お客様 </a:t>
            </a:r>
            <a:r>
              <a:rPr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-</a:t>
            </a:r>
            <a:r>
              <a:rPr kumimoji="1" lang="en-US" altLang="ja-JP" sz="2400" dirty="0">
                <a:solidFill>
                  <a:schemeClr val="accent1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customer-</a:t>
            </a:r>
            <a:endParaRPr kumimoji="1" lang="ja-JP" altLang="en-US" sz="2400" dirty="0">
              <a:solidFill>
                <a:schemeClr val="accent1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F7C7C816-08E3-0B34-0D23-49926827D9B3}"/>
              </a:ext>
            </a:extLst>
          </p:cNvPr>
          <p:cNvSpPr txBox="1"/>
          <p:nvPr/>
        </p:nvSpPr>
        <p:spPr>
          <a:xfrm>
            <a:off x="7773314" y="2160262"/>
            <a:ext cx="42708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このバスは●●に行きますか？　        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Does this bus go to </a:t>
            </a:r>
            <a:r>
              <a:rPr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●●</a:t>
            </a:r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?</a:t>
            </a:r>
          </a:p>
          <a:p>
            <a:endParaRPr lang="en-US" altLang="ja-JP" sz="14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何時に出発しますか？　 　　　　　    ☝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What time does the bus depart?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運賃はいくらですか？ 　　　　　       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How much is the fare?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交通系</a:t>
            </a:r>
            <a:r>
              <a:rPr kumimoji="1" lang="en-US" altLang="ja-JP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IC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カードは使えますか？　　 　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Can I use prepaid </a:t>
            </a:r>
            <a:r>
              <a:rPr lang="en-US" altLang="ja-JP" sz="160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IC card?</a:t>
            </a:r>
            <a:endParaRPr lang="en-US" altLang="ja-JP" sz="1600" dirty="0">
              <a:solidFill>
                <a:srgbClr val="FF66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時刻表はどこにありますか？　　　　 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Where is the timetable?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バスに忘れ物をしました。</a:t>
            </a:r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　　　 ☝</a:t>
            </a:r>
            <a:endParaRPr kumimoji="1"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I forgot something in the bus.</a:t>
            </a:r>
          </a:p>
        </p:txBody>
      </p:sp>
      <p:sp>
        <p:nvSpPr>
          <p:cNvPr id="12" name="AutoShape 2" descr="さまざまな支払い方法のアイコンセット - モバイル決済のベクターアート素材や画像を多数ご用意 - モバイル決済, 非接触型決済, アイコン ...">
            <a:extLst>
              <a:ext uri="{FF2B5EF4-FFF2-40B4-BE49-F238E27FC236}">
                <a16:creationId xmlns:a16="http://schemas.microsoft.com/office/drawing/2014/main" id="{223501E8-BED7-F91E-BFCE-5BF26BC099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863CA2F3-BC89-218A-5511-20AD58D91990}"/>
              </a:ext>
            </a:extLst>
          </p:cNvPr>
          <p:cNvSpPr/>
          <p:nvPr/>
        </p:nvSpPr>
        <p:spPr>
          <a:xfrm>
            <a:off x="1928508" y="2628022"/>
            <a:ext cx="763148" cy="537382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9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401C6D3-0E55-3FBD-2F01-77C2ACA607F2}"/>
              </a:ext>
            </a:extLst>
          </p:cNvPr>
          <p:cNvSpPr/>
          <p:nvPr/>
        </p:nvSpPr>
        <p:spPr>
          <a:xfrm>
            <a:off x="1053397" y="2614536"/>
            <a:ext cx="772046" cy="54875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8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B7F982E3-4A3E-065B-01A9-0F2881F33915}"/>
              </a:ext>
            </a:extLst>
          </p:cNvPr>
          <p:cNvSpPr/>
          <p:nvPr/>
        </p:nvSpPr>
        <p:spPr>
          <a:xfrm>
            <a:off x="167295" y="2618377"/>
            <a:ext cx="783037" cy="545515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7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5EDA29E1-7CBD-BDBC-FD83-6F55B340F616}"/>
              </a:ext>
            </a:extLst>
          </p:cNvPr>
          <p:cNvSpPr/>
          <p:nvPr/>
        </p:nvSpPr>
        <p:spPr>
          <a:xfrm>
            <a:off x="1928509" y="1972689"/>
            <a:ext cx="763148" cy="566030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6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6830943B-A42F-770A-070A-61A43651F54B}"/>
              </a:ext>
            </a:extLst>
          </p:cNvPr>
          <p:cNvSpPr/>
          <p:nvPr/>
        </p:nvSpPr>
        <p:spPr>
          <a:xfrm>
            <a:off x="1053397" y="1972689"/>
            <a:ext cx="783037" cy="551879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5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CBB587E1-8AE6-9C42-FBE0-665457E6C635}"/>
              </a:ext>
            </a:extLst>
          </p:cNvPr>
          <p:cNvSpPr/>
          <p:nvPr/>
        </p:nvSpPr>
        <p:spPr>
          <a:xfrm>
            <a:off x="167295" y="1972689"/>
            <a:ext cx="783037" cy="545515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0550A493-D7AD-305A-3F6D-D9815426A337}"/>
              </a:ext>
            </a:extLst>
          </p:cNvPr>
          <p:cNvSpPr/>
          <p:nvPr/>
        </p:nvSpPr>
        <p:spPr>
          <a:xfrm>
            <a:off x="1908620" y="1296734"/>
            <a:ext cx="783037" cy="566030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3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72093272-A748-0805-97DA-F99C2D7D9B82}"/>
              </a:ext>
            </a:extLst>
          </p:cNvPr>
          <p:cNvSpPr/>
          <p:nvPr/>
        </p:nvSpPr>
        <p:spPr>
          <a:xfrm>
            <a:off x="1042406" y="1295260"/>
            <a:ext cx="783037" cy="56449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9EACD3A9-9A8B-D75F-3D93-5639745B8978}"/>
              </a:ext>
            </a:extLst>
          </p:cNvPr>
          <p:cNvSpPr/>
          <p:nvPr/>
        </p:nvSpPr>
        <p:spPr>
          <a:xfrm>
            <a:off x="167295" y="1297146"/>
            <a:ext cx="783037" cy="566030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DD88C905-5586-99E5-6917-D1ED821CD050}"/>
              </a:ext>
            </a:extLst>
          </p:cNvPr>
          <p:cNvGrpSpPr/>
          <p:nvPr/>
        </p:nvGrpSpPr>
        <p:grpSpPr>
          <a:xfrm>
            <a:off x="136828" y="5224189"/>
            <a:ext cx="1262862" cy="732089"/>
            <a:chOff x="-1794079" y="5721312"/>
            <a:chExt cx="1213782" cy="519904"/>
          </a:xfrm>
        </p:grpSpPr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F13F130C-C7EE-416B-9C36-CDE4DDB1F496}"/>
                </a:ext>
              </a:extLst>
            </p:cNvPr>
            <p:cNvSpPr/>
            <p:nvPr/>
          </p:nvSpPr>
          <p:spPr>
            <a:xfrm>
              <a:off x="-1775633" y="5721312"/>
              <a:ext cx="1163014" cy="505763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14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19797099-756A-9D51-7CEF-8F7D4415AD64}"/>
                </a:ext>
              </a:extLst>
            </p:cNvPr>
            <p:cNvSpPr/>
            <p:nvPr/>
          </p:nvSpPr>
          <p:spPr>
            <a:xfrm>
              <a:off x="-1794079" y="5735453"/>
              <a:ext cx="121378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AM</a:t>
              </a:r>
              <a:endParaRPr kumimoji="1" lang="ja-JP" altLang="en-US" sz="32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19C28306-194F-74DE-D164-F732AB7DF04E}"/>
              </a:ext>
            </a:extLst>
          </p:cNvPr>
          <p:cNvGrpSpPr/>
          <p:nvPr/>
        </p:nvGrpSpPr>
        <p:grpSpPr>
          <a:xfrm>
            <a:off x="156020" y="6026707"/>
            <a:ext cx="1210041" cy="693980"/>
            <a:chOff x="142092" y="6251423"/>
            <a:chExt cx="1163014" cy="539307"/>
          </a:xfrm>
        </p:grpSpPr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FFE79C91-F441-8878-695E-1162F9641FBE}"/>
                </a:ext>
              </a:extLst>
            </p:cNvPr>
            <p:cNvSpPr/>
            <p:nvPr/>
          </p:nvSpPr>
          <p:spPr>
            <a:xfrm>
              <a:off x="142092" y="6251423"/>
              <a:ext cx="1163014" cy="539306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14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2" name="四角形: 角を丸くする 31">
              <a:extLst>
                <a:ext uri="{FF2B5EF4-FFF2-40B4-BE49-F238E27FC236}">
                  <a16:creationId xmlns:a16="http://schemas.microsoft.com/office/drawing/2014/main" id="{32DDD63A-1139-D768-F108-A1E424FC2B8B}"/>
                </a:ext>
              </a:extLst>
            </p:cNvPr>
            <p:cNvSpPr/>
            <p:nvPr/>
          </p:nvSpPr>
          <p:spPr>
            <a:xfrm>
              <a:off x="160807" y="6284967"/>
              <a:ext cx="1136974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en-US" altLang="ja-JP" sz="32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PM</a:t>
              </a:r>
              <a:endParaRPr kumimoji="1" lang="ja-JP" altLang="en-US" sz="32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9A3B9C07-9BCB-C69F-BE38-8A7F7A65D131}"/>
              </a:ext>
            </a:extLst>
          </p:cNvPr>
          <p:cNvSpPr/>
          <p:nvPr/>
        </p:nvSpPr>
        <p:spPr>
          <a:xfrm>
            <a:off x="1928508" y="3259697"/>
            <a:ext cx="772046" cy="564496"/>
          </a:xfrm>
          <a:prstGeom prst="roundRect">
            <a:avLst>
              <a:gd name="adj" fmla="val 15682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65" name="グループ化 64">
            <a:extLst>
              <a:ext uri="{FF2B5EF4-FFF2-40B4-BE49-F238E27FC236}">
                <a16:creationId xmlns:a16="http://schemas.microsoft.com/office/drawing/2014/main" id="{D3851830-1A1F-8196-D2B4-BCDD7CADA408}"/>
              </a:ext>
            </a:extLst>
          </p:cNvPr>
          <p:cNvGrpSpPr/>
          <p:nvPr/>
        </p:nvGrpSpPr>
        <p:grpSpPr>
          <a:xfrm>
            <a:off x="977430" y="3261516"/>
            <a:ext cx="900254" cy="564496"/>
            <a:chOff x="977430" y="3543394"/>
            <a:chExt cx="900254" cy="669317"/>
          </a:xfrm>
        </p:grpSpPr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E59987A4-206C-6911-0F78-02DD41C428B5}"/>
                </a:ext>
              </a:extLst>
            </p:cNvPr>
            <p:cNvSpPr/>
            <p:nvPr/>
          </p:nvSpPr>
          <p:spPr>
            <a:xfrm>
              <a:off x="1050396" y="3543394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5" name="四角形: 角を丸くする 34">
              <a:extLst>
                <a:ext uri="{FF2B5EF4-FFF2-40B4-BE49-F238E27FC236}">
                  <a16:creationId xmlns:a16="http://schemas.microsoft.com/office/drawing/2014/main" id="{2EE97400-6B1D-111A-428D-4E32C16A90C2}"/>
                </a:ext>
              </a:extLst>
            </p:cNvPr>
            <p:cNvSpPr/>
            <p:nvPr/>
          </p:nvSpPr>
          <p:spPr>
            <a:xfrm>
              <a:off x="977430" y="3643941"/>
              <a:ext cx="900254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11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FCBE7DFD-DEA3-11BC-D6BA-2DA4D52E6319}"/>
              </a:ext>
            </a:extLst>
          </p:cNvPr>
          <p:cNvSpPr/>
          <p:nvPr/>
        </p:nvSpPr>
        <p:spPr>
          <a:xfrm>
            <a:off x="1871076" y="3362063"/>
            <a:ext cx="878011" cy="426556"/>
          </a:xfrm>
          <a:prstGeom prst="roundRect">
            <a:avLst>
              <a:gd name="adj" fmla="val 15682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altLang="ja-JP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12</a:t>
            </a:r>
            <a:endParaRPr kumimoji="1" lang="ja-JP" altLang="en-US" sz="3600" dirty="0">
              <a:solidFill>
                <a:sysClr val="windowText" lastClr="000000"/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E232E346-2492-414A-0EF4-1D7210045200}"/>
              </a:ext>
            </a:extLst>
          </p:cNvPr>
          <p:cNvGrpSpPr/>
          <p:nvPr/>
        </p:nvGrpSpPr>
        <p:grpSpPr>
          <a:xfrm>
            <a:off x="63130" y="3920219"/>
            <a:ext cx="920842" cy="564496"/>
            <a:chOff x="48202" y="5853140"/>
            <a:chExt cx="920842" cy="669317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85A9AD4C-C967-4502-CB54-67ED67F544F6}"/>
                </a:ext>
              </a:extLst>
            </p:cNvPr>
            <p:cNvSpPr/>
            <p:nvPr/>
          </p:nvSpPr>
          <p:spPr>
            <a:xfrm>
              <a:off x="158850" y="5853140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7" name="四角形: 角を丸くする 36">
              <a:extLst>
                <a:ext uri="{FF2B5EF4-FFF2-40B4-BE49-F238E27FC236}">
                  <a16:creationId xmlns:a16="http://schemas.microsoft.com/office/drawing/2014/main" id="{3CC4EC9E-E00F-15E1-56B4-DFD76C97FDC6}"/>
                </a:ext>
              </a:extLst>
            </p:cNvPr>
            <p:cNvSpPr/>
            <p:nvPr/>
          </p:nvSpPr>
          <p:spPr>
            <a:xfrm>
              <a:off x="48202" y="5965390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15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sp>
        <p:nvSpPr>
          <p:cNvPr id="7" name="タイトル 1">
            <a:extLst>
              <a:ext uri="{FF2B5EF4-FFF2-40B4-BE49-F238E27FC236}">
                <a16:creationId xmlns:a16="http://schemas.microsoft.com/office/drawing/2014/main" id="{CED47D1A-B7D6-9858-49AB-597F1BAEC125}"/>
              </a:ext>
            </a:extLst>
          </p:cNvPr>
          <p:cNvSpPr txBox="1">
            <a:spLocks/>
          </p:cNvSpPr>
          <p:nvPr/>
        </p:nvSpPr>
        <p:spPr>
          <a:xfrm>
            <a:off x="8992091" y="165939"/>
            <a:ext cx="2641460" cy="92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バス編②</a:t>
            </a:r>
            <a:endParaRPr lang="en-US" altLang="ja-JP" sz="3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en-US" altLang="ja-JP" sz="2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Bus</a:t>
            </a:r>
            <a:r>
              <a:rPr lang="ja-JP" altLang="en-US" sz="28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②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E37E7A1-CC24-D433-00B3-B7A55BA264D3}"/>
              </a:ext>
            </a:extLst>
          </p:cNvPr>
          <p:cNvGrpSpPr/>
          <p:nvPr/>
        </p:nvGrpSpPr>
        <p:grpSpPr>
          <a:xfrm>
            <a:off x="1489582" y="5219800"/>
            <a:ext cx="1288017" cy="741402"/>
            <a:chOff x="-1794079" y="5721312"/>
            <a:chExt cx="1213782" cy="519904"/>
          </a:xfrm>
        </p:grpSpPr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F3E43BF7-2466-A209-4B20-118388F5355B}"/>
                </a:ext>
              </a:extLst>
            </p:cNvPr>
            <p:cNvSpPr/>
            <p:nvPr/>
          </p:nvSpPr>
          <p:spPr>
            <a:xfrm>
              <a:off x="-1775633" y="5721312"/>
              <a:ext cx="1163014" cy="505763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12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1605DD10-202F-BF65-BCB9-3B9C6ACDEFCE}"/>
                </a:ext>
              </a:extLst>
            </p:cNvPr>
            <p:cNvSpPr/>
            <p:nvPr/>
          </p:nvSpPr>
          <p:spPr>
            <a:xfrm>
              <a:off x="-1794079" y="5735453"/>
              <a:ext cx="121378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ja-JP" altLang="en-US" sz="2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時間</a:t>
              </a:r>
              <a:endParaRPr kumimoji="1" lang="en-US" altLang="ja-JP" sz="24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algn="ctr">
                <a:lnSpc>
                  <a:spcPts val="1200"/>
                </a:lnSpc>
              </a:pPr>
              <a:r>
                <a:rPr lang="en-US" altLang="ja-JP" sz="16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h</a:t>
              </a:r>
              <a:r>
                <a:rPr kumimoji="1" lang="en-US" altLang="ja-JP" sz="16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our(s)</a:t>
              </a:r>
              <a:endParaRPr kumimoji="1" lang="ja-JP" altLang="en-US" sz="1600" dirty="0">
                <a:solidFill>
                  <a:srgbClr val="FF66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55560230-57AC-3F3C-855C-7CFF6F9921FF}"/>
              </a:ext>
            </a:extLst>
          </p:cNvPr>
          <p:cNvGrpSpPr/>
          <p:nvPr/>
        </p:nvGrpSpPr>
        <p:grpSpPr>
          <a:xfrm>
            <a:off x="1505437" y="6023334"/>
            <a:ext cx="1234144" cy="740009"/>
            <a:chOff x="142092" y="6251422"/>
            <a:chExt cx="1163014" cy="539308"/>
          </a:xfrm>
        </p:grpSpPr>
        <p:sp>
          <p:nvSpPr>
            <p:cNvPr id="39" name="四角形: 角を丸くする 38">
              <a:extLst>
                <a:ext uri="{FF2B5EF4-FFF2-40B4-BE49-F238E27FC236}">
                  <a16:creationId xmlns:a16="http://schemas.microsoft.com/office/drawing/2014/main" id="{4736D23C-1FF8-AC6D-85FA-548390F01106}"/>
                </a:ext>
              </a:extLst>
            </p:cNvPr>
            <p:cNvSpPr/>
            <p:nvPr/>
          </p:nvSpPr>
          <p:spPr>
            <a:xfrm>
              <a:off x="142092" y="6251422"/>
              <a:ext cx="1163014" cy="505763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12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0" name="四角形: 角を丸くする 39">
              <a:extLst>
                <a:ext uri="{FF2B5EF4-FFF2-40B4-BE49-F238E27FC236}">
                  <a16:creationId xmlns:a16="http://schemas.microsoft.com/office/drawing/2014/main" id="{D6C11137-8455-5F76-28EB-7A336C60D900}"/>
                </a:ext>
              </a:extLst>
            </p:cNvPr>
            <p:cNvSpPr/>
            <p:nvPr/>
          </p:nvSpPr>
          <p:spPr>
            <a:xfrm>
              <a:off x="160807" y="6284967"/>
              <a:ext cx="1136974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ja-JP" altLang="en-US" sz="24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分</a:t>
              </a:r>
              <a:endParaRPr lang="en-US" altLang="ja-JP" sz="24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ja-JP" sz="1600" dirty="0">
                  <a:solidFill>
                    <a:srgbClr val="FF66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m</a:t>
              </a:r>
              <a:r>
                <a:rPr kumimoji="1" lang="en-US" altLang="ja-JP" sz="16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+mn-cs"/>
                </a:rPr>
                <a:t>inute</a:t>
              </a: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  <a:cs typeface="+mn-cs"/>
                </a:rPr>
                <a:t>(s)</a:t>
              </a:r>
              <a:endPara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  <a:cs typeface="+mn-cs"/>
              </a:endParaRPr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2F3F0BC5-FE09-9735-3D99-449A3EF73F11}"/>
              </a:ext>
            </a:extLst>
          </p:cNvPr>
          <p:cNvGrpSpPr/>
          <p:nvPr/>
        </p:nvGrpSpPr>
        <p:grpSpPr>
          <a:xfrm>
            <a:off x="949552" y="3907658"/>
            <a:ext cx="920842" cy="564496"/>
            <a:chOff x="68827" y="5853140"/>
            <a:chExt cx="920842" cy="669317"/>
          </a:xfrm>
        </p:grpSpPr>
        <p:sp>
          <p:nvSpPr>
            <p:cNvPr id="42" name="四角形: 角を丸くする 41">
              <a:extLst>
                <a:ext uri="{FF2B5EF4-FFF2-40B4-BE49-F238E27FC236}">
                  <a16:creationId xmlns:a16="http://schemas.microsoft.com/office/drawing/2014/main" id="{E9BD04F6-C700-EF15-D893-921B96859485}"/>
                </a:ext>
              </a:extLst>
            </p:cNvPr>
            <p:cNvSpPr/>
            <p:nvPr/>
          </p:nvSpPr>
          <p:spPr>
            <a:xfrm>
              <a:off x="158850" y="5853140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413B4298-0EF5-BF22-147F-15C23823D631}"/>
                </a:ext>
              </a:extLst>
            </p:cNvPr>
            <p:cNvSpPr/>
            <p:nvPr/>
          </p:nvSpPr>
          <p:spPr>
            <a:xfrm>
              <a:off x="68827" y="5965390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20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87C6E36A-CBC4-E71F-9039-F5B254975DB1}"/>
              </a:ext>
            </a:extLst>
          </p:cNvPr>
          <p:cNvGrpSpPr/>
          <p:nvPr/>
        </p:nvGrpSpPr>
        <p:grpSpPr>
          <a:xfrm>
            <a:off x="1856757" y="3903988"/>
            <a:ext cx="920842" cy="564496"/>
            <a:chOff x="75702" y="5853140"/>
            <a:chExt cx="920842" cy="669317"/>
          </a:xfrm>
        </p:grpSpPr>
        <p:sp>
          <p:nvSpPr>
            <p:cNvPr id="45" name="四角形: 角を丸くする 44">
              <a:extLst>
                <a:ext uri="{FF2B5EF4-FFF2-40B4-BE49-F238E27FC236}">
                  <a16:creationId xmlns:a16="http://schemas.microsoft.com/office/drawing/2014/main" id="{F885853A-306C-37FC-8A94-77A1221916EE}"/>
                </a:ext>
              </a:extLst>
            </p:cNvPr>
            <p:cNvSpPr/>
            <p:nvPr/>
          </p:nvSpPr>
          <p:spPr>
            <a:xfrm>
              <a:off x="158850" y="5853140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46" name="四角形: 角を丸くする 45">
              <a:extLst>
                <a:ext uri="{FF2B5EF4-FFF2-40B4-BE49-F238E27FC236}">
                  <a16:creationId xmlns:a16="http://schemas.microsoft.com/office/drawing/2014/main" id="{FD270061-9F23-A26A-5BA5-1B7967434F08}"/>
                </a:ext>
              </a:extLst>
            </p:cNvPr>
            <p:cNvSpPr/>
            <p:nvPr/>
          </p:nvSpPr>
          <p:spPr>
            <a:xfrm>
              <a:off x="75702" y="5965390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3</a:t>
              </a:r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665669E2-B81E-467E-DB20-4B6704B619E8}"/>
              </a:ext>
            </a:extLst>
          </p:cNvPr>
          <p:cNvGrpSpPr/>
          <p:nvPr/>
        </p:nvGrpSpPr>
        <p:grpSpPr>
          <a:xfrm>
            <a:off x="77465" y="4576813"/>
            <a:ext cx="920842" cy="564496"/>
            <a:chOff x="75702" y="5853140"/>
            <a:chExt cx="920842" cy="669317"/>
          </a:xfrm>
        </p:grpSpPr>
        <p:sp>
          <p:nvSpPr>
            <p:cNvPr id="48" name="四角形: 角を丸くする 47">
              <a:extLst>
                <a:ext uri="{FF2B5EF4-FFF2-40B4-BE49-F238E27FC236}">
                  <a16:creationId xmlns:a16="http://schemas.microsoft.com/office/drawing/2014/main" id="{26D34FA2-A6F0-F764-228C-25089AEA8D53}"/>
                </a:ext>
              </a:extLst>
            </p:cNvPr>
            <p:cNvSpPr/>
            <p:nvPr/>
          </p:nvSpPr>
          <p:spPr>
            <a:xfrm>
              <a:off x="158850" y="5853140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56" name="四角形: 角を丸くする 55">
              <a:extLst>
                <a:ext uri="{FF2B5EF4-FFF2-40B4-BE49-F238E27FC236}">
                  <a16:creationId xmlns:a16="http://schemas.microsoft.com/office/drawing/2014/main" id="{33649C14-0871-E4E0-2FDB-769110B6321E}"/>
                </a:ext>
              </a:extLst>
            </p:cNvPr>
            <p:cNvSpPr/>
            <p:nvPr/>
          </p:nvSpPr>
          <p:spPr>
            <a:xfrm>
              <a:off x="75702" y="5965390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40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9C0AC40E-12AD-DF7D-4B70-F4570B293D46}"/>
              </a:ext>
            </a:extLst>
          </p:cNvPr>
          <p:cNvGrpSpPr/>
          <p:nvPr/>
        </p:nvGrpSpPr>
        <p:grpSpPr>
          <a:xfrm>
            <a:off x="970957" y="4576812"/>
            <a:ext cx="920842" cy="564496"/>
            <a:chOff x="82577" y="5853140"/>
            <a:chExt cx="920842" cy="669317"/>
          </a:xfrm>
        </p:grpSpPr>
        <p:sp>
          <p:nvSpPr>
            <p:cNvPr id="59" name="四角形: 角を丸くする 58">
              <a:extLst>
                <a:ext uri="{FF2B5EF4-FFF2-40B4-BE49-F238E27FC236}">
                  <a16:creationId xmlns:a16="http://schemas.microsoft.com/office/drawing/2014/main" id="{2E53BB21-1AF2-EB34-34BD-079A7E688492}"/>
                </a:ext>
              </a:extLst>
            </p:cNvPr>
            <p:cNvSpPr/>
            <p:nvPr/>
          </p:nvSpPr>
          <p:spPr>
            <a:xfrm>
              <a:off x="158850" y="5853140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60" name="四角形: 角を丸くする 59">
              <a:extLst>
                <a:ext uri="{FF2B5EF4-FFF2-40B4-BE49-F238E27FC236}">
                  <a16:creationId xmlns:a16="http://schemas.microsoft.com/office/drawing/2014/main" id="{F5213B40-12F4-9897-D32B-0A8395FE067E}"/>
                </a:ext>
              </a:extLst>
            </p:cNvPr>
            <p:cNvSpPr/>
            <p:nvPr/>
          </p:nvSpPr>
          <p:spPr>
            <a:xfrm>
              <a:off x="82577" y="5965390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50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5777297D-C49C-892A-FFD8-E74D11FE920E}"/>
              </a:ext>
            </a:extLst>
          </p:cNvPr>
          <p:cNvGrpSpPr/>
          <p:nvPr/>
        </p:nvGrpSpPr>
        <p:grpSpPr>
          <a:xfrm>
            <a:off x="1835910" y="4583551"/>
            <a:ext cx="920842" cy="564496"/>
            <a:chOff x="48202" y="5853140"/>
            <a:chExt cx="920842" cy="669317"/>
          </a:xfrm>
        </p:grpSpPr>
        <p:sp>
          <p:nvSpPr>
            <p:cNvPr id="62" name="四角形: 角を丸くする 61">
              <a:extLst>
                <a:ext uri="{FF2B5EF4-FFF2-40B4-BE49-F238E27FC236}">
                  <a16:creationId xmlns:a16="http://schemas.microsoft.com/office/drawing/2014/main" id="{189DDD90-1B9E-796C-7093-3BAD7B67E7E6}"/>
                </a:ext>
              </a:extLst>
            </p:cNvPr>
            <p:cNvSpPr/>
            <p:nvPr/>
          </p:nvSpPr>
          <p:spPr>
            <a:xfrm>
              <a:off x="158850" y="5853140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63" name="四角形: 角を丸くする 62">
              <a:extLst>
                <a:ext uri="{FF2B5EF4-FFF2-40B4-BE49-F238E27FC236}">
                  <a16:creationId xmlns:a16="http://schemas.microsoft.com/office/drawing/2014/main" id="{4C78DCBC-594D-CAED-16C1-C49968E18ADA}"/>
                </a:ext>
              </a:extLst>
            </p:cNvPr>
            <p:cNvSpPr/>
            <p:nvPr/>
          </p:nvSpPr>
          <p:spPr>
            <a:xfrm>
              <a:off x="48202" y="5965390"/>
              <a:ext cx="920842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kumimoji="1"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60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DD3F2FB1-ACBD-731D-CFE0-75287B5DCD7D}"/>
              </a:ext>
            </a:extLst>
          </p:cNvPr>
          <p:cNvGrpSpPr/>
          <p:nvPr/>
        </p:nvGrpSpPr>
        <p:grpSpPr>
          <a:xfrm>
            <a:off x="49850" y="3256733"/>
            <a:ext cx="900254" cy="564496"/>
            <a:chOff x="936180" y="3543394"/>
            <a:chExt cx="900254" cy="669317"/>
          </a:xfrm>
        </p:grpSpPr>
        <p:sp>
          <p:nvSpPr>
            <p:cNvPr id="67" name="四角形: 角を丸くする 66">
              <a:extLst>
                <a:ext uri="{FF2B5EF4-FFF2-40B4-BE49-F238E27FC236}">
                  <a16:creationId xmlns:a16="http://schemas.microsoft.com/office/drawing/2014/main" id="{392E85CA-2D50-16AD-00E1-FFBDFB79EA80}"/>
                </a:ext>
              </a:extLst>
            </p:cNvPr>
            <p:cNvSpPr/>
            <p:nvPr/>
          </p:nvSpPr>
          <p:spPr>
            <a:xfrm>
              <a:off x="1050396" y="3543394"/>
              <a:ext cx="772046" cy="669317"/>
            </a:xfrm>
            <a:prstGeom prst="roundRect">
              <a:avLst>
                <a:gd name="adj" fmla="val 15682"/>
              </a:avLst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  <p:sp>
          <p:nvSpPr>
            <p:cNvPr id="68" name="四角形: 角を丸くする 67">
              <a:extLst>
                <a:ext uri="{FF2B5EF4-FFF2-40B4-BE49-F238E27FC236}">
                  <a16:creationId xmlns:a16="http://schemas.microsoft.com/office/drawing/2014/main" id="{393EC69D-C351-5B52-BE5A-2129E4A967FD}"/>
                </a:ext>
              </a:extLst>
            </p:cNvPr>
            <p:cNvSpPr/>
            <p:nvPr/>
          </p:nvSpPr>
          <p:spPr>
            <a:xfrm>
              <a:off x="936180" y="3643941"/>
              <a:ext cx="900254" cy="505763"/>
            </a:xfrm>
            <a:prstGeom prst="roundRect">
              <a:avLst>
                <a:gd name="adj" fmla="val 15682"/>
              </a:avLst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1"/>
            <a:lstStyle/>
            <a:p>
              <a:pPr algn="ctr"/>
              <a:r>
                <a:rPr lang="en-US" altLang="ja-JP" sz="3600" dirty="0">
                  <a:solidFill>
                    <a:sysClr val="windowText" lastClr="000000"/>
                  </a:solidFill>
                  <a:latin typeface="UD デジタル 教科書体 NP-R" panose="02020400000000000000" pitchFamily="18" charset="-128"/>
                  <a:ea typeface="UD デジタル 教科書体 NP-R" panose="02020400000000000000" pitchFamily="18" charset="-128"/>
                </a:rPr>
                <a:t>10</a:t>
              </a:r>
              <a:endParaRPr kumimoji="1" lang="ja-JP" altLang="en-US" sz="3600" dirty="0">
                <a:solidFill>
                  <a:sysClr val="windowText" lastClr="000000"/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5713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350</Words>
  <Application>Microsoft Office PowerPoint</Application>
  <PresentationFormat>ワイド画面</PresentationFormat>
  <Paragraphs>137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指さし50音シート☝</dc:title>
  <dc:creator>浜中　彩代（県民協働課）</dc:creator>
  <cp:lastModifiedBy>浜中　彩代（県民協働課）</cp:lastModifiedBy>
  <cp:revision>67</cp:revision>
  <cp:lastPrinted>2025-05-26T07:53:33Z</cp:lastPrinted>
  <dcterms:created xsi:type="dcterms:W3CDTF">2025-03-03T07:58:34Z</dcterms:created>
  <dcterms:modified xsi:type="dcterms:W3CDTF">2025-05-26T07:53:37Z</dcterms:modified>
</cp:coreProperties>
</file>